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3"/>
  </p:notesMasterIdLst>
  <p:sldIdLst>
    <p:sldId id="256" r:id="rId2"/>
    <p:sldId id="297" r:id="rId3"/>
    <p:sldId id="314" r:id="rId4"/>
    <p:sldId id="298" r:id="rId5"/>
    <p:sldId id="299" r:id="rId6"/>
    <p:sldId id="300" r:id="rId7"/>
    <p:sldId id="301" r:id="rId8"/>
    <p:sldId id="302" r:id="rId9"/>
    <p:sldId id="303" r:id="rId10"/>
    <p:sldId id="304" r:id="rId11"/>
    <p:sldId id="305" r:id="rId12"/>
    <p:sldId id="306" r:id="rId13"/>
    <p:sldId id="308" r:id="rId14"/>
    <p:sldId id="309" r:id="rId15"/>
    <p:sldId id="310" r:id="rId16"/>
    <p:sldId id="311" r:id="rId17"/>
    <p:sldId id="312" r:id="rId18"/>
    <p:sldId id="313" r:id="rId19"/>
    <p:sldId id="315" r:id="rId20"/>
    <p:sldId id="307" r:id="rId21"/>
    <p:sldId id="296" r:id="rId2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56" autoAdjust="0"/>
    <p:restoredTop sz="94660"/>
  </p:normalViewPr>
  <p:slideViewPr>
    <p:cSldViewPr>
      <p:cViewPr varScale="1">
        <p:scale>
          <a:sx n="64" d="100"/>
          <a:sy n="64" d="100"/>
        </p:scale>
        <p:origin x="-14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760A39-8B5B-4BED-8A7C-556DA32E88CC}" type="datetimeFigureOut">
              <a:rPr lang="it-IT" smtClean="0"/>
              <a:pPr/>
              <a:t>28/09/2019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A8027B-1144-4F49-A7B1-CE90BE3B4F0A}"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64AE05A-78F3-489D-B5B1-B10374DAFCDF}" type="datetime1">
              <a:rPr lang="it-IT" smtClean="0"/>
              <a:pPr/>
              <a:t>28/09/2019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A99EC8E-5B60-4C8F-AFAD-1D8CB1DF71AC}" type="datetime1">
              <a:rPr lang="it-IT" smtClean="0"/>
              <a:pPr/>
              <a:t>28/09/2019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C2C0DB9-0C79-4BBB-B0CF-994338A705F9}" type="datetime1">
              <a:rPr lang="it-IT" smtClean="0"/>
              <a:pPr/>
              <a:t>28/09/2019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9955903-7251-49B0-8E94-6E82F340C4A3}" type="datetime1">
              <a:rPr lang="it-IT" smtClean="0"/>
              <a:pPr/>
              <a:t>28/09/2019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8AFE6360-4B45-4AB0-896F-6C7794AECE10}" type="datetime1">
              <a:rPr lang="it-IT" smtClean="0"/>
              <a:pPr/>
              <a:t>28/09/2019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38514E3-2DEC-4304-A694-214D39C9B139}" type="datetime1">
              <a:rPr lang="it-IT" smtClean="0"/>
              <a:pPr/>
              <a:t>28/09/2019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BAA8427-9D53-4AAB-8C3C-442F276272B1}" type="datetime1">
              <a:rPr lang="it-IT" smtClean="0"/>
              <a:pPr/>
              <a:t>28/09/2019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E804DE86-F062-47D0-B204-32C7CC30EA53}" type="datetime1">
              <a:rPr lang="it-IT" smtClean="0"/>
              <a:pPr/>
              <a:t>28/09/2019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4A4F2D1-81E0-43A4-BA8D-929F5CF13D99}" type="datetime1">
              <a:rPr lang="it-IT" smtClean="0"/>
              <a:pPr/>
              <a:t>28/09/2019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1526EE1-4C03-470C-B13F-4ADBCFF5C655}" type="datetime1">
              <a:rPr lang="it-IT" smtClean="0"/>
              <a:pPr/>
              <a:t>28/09/2019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9F4CE39-718D-4559-A8FC-A9F4E4AEC71C}" type="datetime1">
              <a:rPr lang="it-IT" smtClean="0"/>
              <a:pPr/>
              <a:t>28/09/2019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8FC27-77C3-4BB6-884C-72DF46FE05E4}" type="datetime1">
              <a:rPr lang="it-IT" smtClean="0"/>
              <a:pPr/>
              <a:t>28/09/2019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8B746F-5C65-4800-B6B2-3BAE1FA58094}"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hyperlink" Target="http://www.adolescienza.it/osservatorio/"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260648"/>
            <a:ext cx="8424936"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3600" b="1" dirty="0" smtClean="0">
                <a:solidFill>
                  <a:srgbClr val="FF0000"/>
                </a:solidFill>
              </a:rPr>
              <a:t>L’importanza dello sport nell’adolescenza</a:t>
            </a:r>
            <a:r>
              <a:rPr lang="it-IT" sz="4000" b="1" dirty="0" smtClean="0"/>
              <a:t/>
            </a:r>
            <a:br>
              <a:rPr lang="it-IT" sz="4000" b="1" dirty="0" smtClean="0"/>
            </a:br>
            <a:endParaRPr lang="it-IT" sz="4000" b="1" dirty="0">
              <a:solidFill>
                <a:srgbClr val="FF0000"/>
              </a:solidFill>
            </a:endParaRPr>
          </a:p>
        </p:txBody>
      </p:sp>
      <p:sp>
        <p:nvSpPr>
          <p:cNvPr id="4" name="CasellaDiTesto 3"/>
          <p:cNvSpPr txBox="1"/>
          <p:nvPr/>
        </p:nvSpPr>
        <p:spPr>
          <a:xfrm>
            <a:off x="395536" y="3789040"/>
            <a:ext cx="8352928" cy="1938992"/>
          </a:xfrm>
          <a:prstGeom prst="rect">
            <a:avLst/>
          </a:prstGeom>
          <a:solidFill>
            <a:srgbClr val="FFFF00"/>
          </a:solidFill>
          <a:ln w="25400">
            <a:solidFill>
              <a:schemeClr val="accent1"/>
            </a:solidFill>
          </a:ln>
        </p:spPr>
        <p:txBody>
          <a:bodyPr wrap="square" rtlCol="0">
            <a:spAutoFit/>
          </a:bodyPr>
          <a:lstStyle/>
          <a:p>
            <a:pPr algn="ctr"/>
            <a:r>
              <a:rPr lang="it-IT" sz="2400" b="1" dirty="0" smtClean="0">
                <a:solidFill>
                  <a:srgbClr val="0070C0"/>
                </a:solidFill>
              </a:rPr>
              <a:t>Lo sport praticato durante l’infanzia e l’adolescenza è talmente importante che può ridurre il rischio di contrarre alcune malattie in età adulta, come la demenza e il morbo di Parkinson. Inoltre, praticare un’attività sportiva dai primi anni di vita è determinante per prevenire un deficit cognitivo.</a:t>
            </a:r>
            <a:endParaRPr lang="it-IT" sz="2400" b="1" dirty="0">
              <a:solidFill>
                <a:srgbClr val="0070C0"/>
              </a:solidFill>
            </a:endParaRPr>
          </a:p>
        </p:txBody>
      </p:sp>
      <p:sp>
        <p:nvSpPr>
          <p:cNvPr id="5" name="CasellaDiTesto 4"/>
          <p:cNvSpPr txBox="1"/>
          <p:nvPr/>
        </p:nvSpPr>
        <p:spPr>
          <a:xfrm>
            <a:off x="611560" y="5949280"/>
            <a:ext cx="7920880" cy="338554"/>
          </a:xfrm>
          <a:prstGeom prst="rect">
            <a:avLst/>
          </a:prstGeom>
          <a:noFill/>
        </p:spPr>
        <p:txBody>
          <a:bodyPr wrap="square" rtlCol="0">
            <a:spAutoFit/>
          </a:bodyPr>
          <a:lstStyle/>
          <a:p>
            <a:pPr algn="ctr"/>
            <a:r>
              <a:rPr lang="it-IT" sz="1600" b="1" dirty="0" smtClean="0"/>
              <a:t>Prof. Francesco Cannizzaro – Specialista in Pedagogia, Bioetica e Sessuologia</a:t>
            </a:r>
            <a:endParaRPr lang="it-IT" sz="1600" b="1" dirty="0"/>
          </a:p>
        </p:txBody>
      </p:sp>
      <p:sp>
        <p:nvSpPr>
          <p:cNvPr id="6" name="Segnaposto data 5"/>
          <p:cNvSpPr>
            <a:spLocks noGrp="1"/>
          </p:cNvSpPr>
          <p:nvPr>
            <p:ph type="dt" sz="half" idx="10"/>
          </p:nvPr>
        </p:nvSpPr>
        <p:spPr/>
        <p:txBody>
          <a:bodyPr/>
          <a:lstStyle/>
          <a:p>
            <a:fld id="{1A05EE53-683E-4E6F-8670-62BECF54E441}" type="datetime1">
              <a:rPr lang="it-IT" smtClean="0"/>
              <a:pPr/>
              <a:t>28/09/2019</a:t>
            </a:fld>
            <a:endParaRPr lang="it-IT" dirty="0"/>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a:t>
            </a:fld>
            <a:endParaRPr lang="it-IT"/>
          </a:p>
        </p:txBody>
      </p:sp>
      <p:pic>
        <p:nvPicPr>
          <p:cNvPr id="16385" name="Picture 1" descr="C:\Users\Master\Desktop\Ultime foto\sp1.jpg"/>
          <p:cNvPicPr>
            <a:picLocks noChangeAspect="1" noChangeArrowheads="1"/>
          </p:cNvPicPr>
          <p:nvPr/>
        </p:nvPicPr>
        <p:blipFill>
          <a:blip r:embed="rId2" cstate="print"/>
          <a:srcRect/>
          <a:stretch>
            <a:fillRect/>
          </a:stretch>
        </p:blipFill>
        <p:spPr bwMode="auto">
          <a:xfrm>
            <a:off x="2627784" y="1052736"/>
            <a:ext cx="3672407" cy="2448272"/>
          </a:xfrm>
          <a:prstGeom prst="rect">
            <a:avLst/>
          </a:prstGeom>
          <a:noFill/>
          <a:ln>
            <a:solidFill>
              <a:srgbClr val="FF0000"/>
            </a:solid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260648"/>
            <a:ext cx="871296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3600" b="1" dirty="0" smtClean="0">
                <a:solidFill>
                  <a:srgbClr val="FF0000"/>
                </a:solidFill>
              </a:rPr>
              <a:t>L’importanza dello sport nell’adolescenza </a:t>
            </a: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556792"/>
            <a:ext cx="8352928" cy="923330"/>
          </a:xfrm>
          <a:prstGeom prst="rect">
            <a:avLst/>
          </a:prstGeom>
          <a:solidFill>
            <a:srgbClr val="FFFF00"/>
          </a:solidFill>
          <a:ln w="25400">
            <a:solidFill>
              <a:schemeClr val="accent1"/>
            </a:solidFill>
          </a:ln>
        </p:spPr>
        <p:txBody>
          <a:bodyPr wrap="square" rtlCol="0">
            <a:spAutoFit/>
          </a:bodyPr>
          <a:lstStyle/>
          <a:p>
            <a:pPr algn="just" fontAlgn="base"/>
            <a:r>
              <a:rPr lang="it-IT" b="1" dirty="0" smtClean="0">
                <a:solidFill>
                  <a:srgbClr val="FF0000"/>
                </a:solidFill>
              </a:rPr>
              <a:t>Grazie allo sport </a:t>
            </a:r>
            <a:r>
              <a:rPr lang="it-IT" dirty="0" smtClean="0"/>
              <a:t>i ragazzi creano </a:t>
            </a:r>
            <a:r>
              <a:rPr lang="it-IT" b="1" dirty="0" smtClean="0"/>
              <a:t>nuovi legami di amicizia</a:t>
            </a:r>
            <a:r>
              <a:rPr lang="it-IT" dirty="0" smtClean="0"/>
              <a:t> e imparano a stare in gruppo.</a:t>
            </a:r>
          </a:p>
          <a:p>
            <a:pPr algn="just" fontAlgn="base"/>
            <a:r>
              <a:rPr lang="it-IT" b="1" dirty="0" smtClean="0">
                <a:solidFill>
                  <a:srgbClr val="FF0000"/>
                </a:solidFill>
              </a:rPr>
              <a:t>In più, </a:t>
            </a:r>
            <a:r>
              <a:rPr lang="it-IT" dirty="0" smtClean="0"/>
              <a:t>attraverso lo sport i giovani conoscono il significato di lealtà e imparano a rispettare i compagni, a gioire per le vittorie e ad accettare le sconfitte.</a:t>
            </a:r>
            <a:endParaRPr lang="it-IT" dirty="0"/>
          </a:p>
        </p:txBody>
      </p:sp>
      <p:sp>
        <p:nvSpPr>
          <p:cNvPr id="6" name="Segnaposto data 5"/>
          <p:cNvSpPr>
            <a:spLocks noGrp="1"/>
          </p:cNvSpPr>
          <p:nvPr>
            <p:ph type="dt" sz="half" idx="10"/>
          </p:nvPr>
        </p:nvSpPr>
        <p:spPr/>
        <p:txBody>
          <a:bodyPr/>
          <a:lstStyle/>
          <a:p>
            <a:fld id="{D45F0618-DF67-4266-9C04-E92780DE2649}" type="datetime1">
              <a:rPr lang="it-IT" smtClean="0"/>
              <a:pPr/>
              <a:t>28/09/2019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10</a:t>
            </a:fld>
            <a:endParaRPr lang="it-IT"/>
          </a:p>
        </p:txBody>
      </p:sp>
      <p:sp>
        <p:nvSpPr>
          <p:cNvPr id="8" name="CasellaDiTesto 7"/>
          <p:cNvSpPr txBox="1"/>
          <p:nvPr/>
        </p:nvSpPr>
        <p:spPr>
          <a:xfrm>
            <a:off x="1403648" y="980728"/>
            <a:ext cx="6264696" cy="369332"/>
          </a:xfrm>
          <a:prstGeom prst="rect">
            <a:avLst/>
          </a:prstGeom>
          <a:noFill/>
        </p:spPr>
        <p:txBody>
          <a:bodyPr wrap="square" rtlCol="0">
            <a:spAutoFit/>
          </a:bodyPr>
          <a:lstStyle/>
          <a:p>
            <a:pPr algn="ctr" fontAlgn="base"/>
            <a:r>
              <a:rPr lang="it-IT" b="1" dirty="0" smtClean="0">
                <a:solidFill>
                  <a:srgbClr val="0070C0"/>
                </a:solidFill>
              </a:rPr>
              <a:t>Lo sport aiuta i ragazzi a socializzare</a:t>
            </a:r>
          </a:p>
        </p:txBody>
      </p:sp>
      <p:pic>
        <p:nvPicPr>
          <p:cNvPr id="7169" name="Picture 1" descr="C:\Users\Master\Desktop\Ultime foto\sp22.jpg"/>
          <p:cNvPicPr>
            <a:picLocks noChangeAspect="1" noChangeArrowheads="1"/>
          </p:cNvPicPr>
          <p:nvPr/>
        </p:nvPicPr>
        <p:blipFill>
          <a:blip r:embed="rId2" cstate="print"/>
          <a:srcRect/>
          <a:stretch>
            <a:fillRect/>
          </a:stretch>
        </p:blipFill>
        <p:spPr bwMode="auto">
          <a:xfrm>
            <a:off x="1835696" y="2636912"/>
            <a:ext cx="5184576" cy="345010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9" presetClass="entr" presetSubtype="0" decel="100000" fill="hold" nodeType="clickEffect">
                                  <p:stCondLst>
                                    <p:cond delay="0"/>
                                  </p:stCondLst>
                                  <p:childTnLst>
                                    <p:set>
                                      <p:cBhvr>
                                        <p:cTn id="15" dur="1" fill="hold">
                                          <p:stCondLst>
                                            <p:cond delay="0"/>
                                          </p:stCondLst>
                                        </p:cTn>
                                        <p:tgtEl>
                                          <p:spTgt spid="7169"/>
                                        </p:tgtEl>
                                        <p:attrNameLst>
                                          <p:attrName>style.visibility</p:attrName>
                                        </p:attrNameLst>
                                      </p:cBhvr>
                                      <p:to>
                                        <p:strVal val="visible"/>
                                      </p:to>
                                    </p:set>
                                    <p:anim calcmode="lin" valueType="num">
                                      <p:cBhvr>
                                        <p:cTn id="16" dur="500" fill="hold"/>
                                        <p:tgtEl>
                                          <p:spTgt spid="7169"/>
                                        </p:tgtEl>
                                        <p:attrNameLst>
                                          <p:attrName>ppt_w</p:attrName>
                                        </p:attrNameLst>
                                      </p:cBhvr>
                                      <p:tavLst>
                                        <p:tav tm="0">
                                          <p:val>
                                            <p:fltVal val="0"/>
                                          </p:val>
                                        </p:tav>
                                        <p:tav tm="100000">
                                          <p:val>
                                            <p:strVal val="#ppt_w"/>
                                          </p:val>
                                        </p:tav>
                                      </p:tavLst>
                                    </p:anim>
                                    <p:anim calcmode="lin" valueType="num">
                                      <p:cBhvr>
                                        <p:cTn id="17" dur="500" fill="hold"/>
                                        <p:tgtEl>
                                          <p:spTgt spid="7169"/>
                                        </p:tgtEl>
                                        <p:attrNameLst>
                                          <p:attrName>ppt_h</p:attrName>
                                        </p:attrNameLst>
                                      </p:cBhvr>
                                      <p:tavLst>
                                        <p:tav tm="0">
                                          <p:val>
                                            <p:fltVal val="0"/>
                                          </p:val>
                                        </p:tav>
                                        <p:tav tm="100000">
                                          <p:val>
                                            <p:strVal val="#ppt_h"/>
                                          </p:val>
                                        </p:tav>
                                      </p:tavLst>
                                    </p:anim>
                                    <p:anim calcmode="lin" valueType="num">
                                      <p:cBhvr>
                                        <p:cTn id="18" dur="500" fill="hold"/>
                                        <p:tgtEl>
                                          <p:spTgt spid="7169"/>
                                        </p:tgtEl>
                                        <p:attrNameLst>
                                          <p:attrName>style.rotation</p:attrName>
                                        </p:attrNameLst>
                                      </p:cBhvr>
                                      <p:tavLst>
                                        <p:tav tm="0">
                                          <p:val>
                                            <p:fltVal val="360"/>
                                          </p:val>
                                        </p:tav>
                                        <p:tav tm="100000">
                                          <p:val>
                                            <p:fltVal val="0"/>
                                          </p:val>
                                        </p:tav>
                                      </p:tavLst>
                                    </p:anim>
                                    <p:animEffect transition="in" filter="fade">
                                      <p:cBhvr>
                                        <p:cTn id="19" dur="500"/>
                                        <p:tgtEl>
                                          <p:spTgt spid="7169"/>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 calcmode="lin" valueType="num">
                                      <p:cBhvr>
                                        <p:cTn id="24"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25"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26" dur="1000"/>
                                        <p:tgtEl>
                                          <p:spTgt spid="4">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nodeType="click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anim calcmode="lin" valueType="num">
                                      <p:cBhvr>
                                        <p:cTn id="31"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32"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33"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260648"/>
            <a:ext cx="871296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3600" b="1" dirty="0" smtClean="0">
                <a:solidFill>
                  <a:srgbClr val="FF0000"/>
                </a:solidFill>
              </a:rPr>
              <a:t>L’importanza dello sport nell’adolescenza </a:t>
            </a: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556792"/>
            <a:ext cx="8352928" cy="1477328"/>
          </a:xfrm>
          <a:prstGeom prst="rect">
            <a:avLst/>
          </a:prstGeom>
          <a:solidFill>
            <a:srgbClr val="FFFF00"/>
          </a:solidFill>
          <a:ln w="25400">
            <a:solidFill>
              <a:schemeClr val="accent1"/>
            </a:solidFill>
          </a:ln>
        </p:spPr>
        <p:txBody>
          <a:bodyPr wrap="square" rtlCol="0">
            <a:spAutoFit/>
          </a:bodyPr>
          <a:lstStyle/>
          <a:p>
            <a:pPr algn="just" fontAlgn="base"/>
            <a:r>
              <a:rPr lang="it-IT" b="1" dirty="0" smtClean="0">
                <a:solidFill>
                  <a:srgbClr val="FF0000"/>
                </a:solidFill>
              </a:rPr>
              <a:t>Gli adolescenti che praticano lo sport </a:t>
            </a:r>
            <a:r>
              <a:rPr lang="it-IT" dirty="0" smtClean="0"/>
              <a:t>sono più sicuri, perché</a:t>
            </a:r>
            <a:r>
              <a:rPr lang="it-IT" b="1" dirty="0" smtClean="0"/>
              <a:t> la pratica sportiva migliora la stima di sé</a:t>
            </a:r>
            <a:r>
              <a:rPr lang="it-IT" dirty="0" smtClean="0"/>
              <a:t>. Oltre a ciò il movimento serve a </a:t>
            </a:r>
            <a:r>
              <a:rPr lang="it-IT" b="1" dirty="0" smtClean="0"/>
              <a:t>controllare le emozioni</a:t>
            </a:r>
            <a:r>
              <a:rPr lang="it-IT" dirty="0" smtClean="0"/>
              <a:t> e a combattere lo stress; </a:t>
            </a:r>
          </a:p>
          <a:p>
            <a:pPr algn="just" fontAlgn="base"/>
            <a:r>
              <a:rPr lang="it-IT" b="1" dirty="0" smtClean="0">
                <a:solidFill>
                  <a:srgbClr val="FF0000"/>
                </a:solidFill>
              </a:rPr>
              <a:t>I ragazzi </a:t>
            </a:r>
            <a:r>
              <a:rPr lang="it-IT" dirty="0" smtClean="0"/>
              <a:t>possono così scaricare le tensioni, l’ansia e la stanchezza derivanti dalla scuola e dallo studio.</a:t>
            </a:r>
            <a:endParaRPr lang="it-IT" dirty="0"/>
          </a:p>
        </p:txBody>
      </p:sp>
      <p:sp>
        <p:nvSpPr>
          <p:cNvPr id="6" name="Segnaposto data 5"/>
          <p:cNvSpPr>
            <a:spLocks noGrp="1"/>
          </p:cNvSpPr>
          <p:nvPr>
            <p:ph type="dt" sz="half" idx="10"/>
          </p:nvPr>
        </p:nvSpPr>
        <p:spPr/>
        <p:txBody>
          <a:bodyPr/>
          <a:lstStyle/>
          <a:p>
            <a:fld id="{4D0A2BF9-9F9B-4488-A0C6-1991B9823A18}" type="datetime1">
              <a:rPr lang="it-IT" smtClean="0"/>
              <a:pPr/>
              <a:t>28/09/2019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11</a:t>
            </a:fld>
            <a:endParaRPr lang="it-IT"/>
          </a:p>
        </p:txBody>
      </p:sp>
      <p:sp>
        <p:nvSpPr>
          <p:cNvPr id="8" name="CasellaDiTesto 7"/>
          <p:cNvSpPr txBox="1"/>
          <p:nvPr/>
        </p:nvSpPr>
        <p:spPr>
          <a:xfrm>
            <a:off x="1403648" y="980728"/>
            <a:ext cx="6264696" cy="369332"/>
          </a:xfrm>
          <a:prstGeom prst="rect">
            <a:avLst/>
          </a:prstGeom>
          <a:noFill/>
        </p:spPr>
        <p:txBody>
          <a:bodyPr wrap="square" rtlCol="0">
            <a:spAutoFit/>
          </a:bodyPr>
          <a:lstStyle/>
          <a:p>
            <a:pPr algn="ctr" fontAlgn="base"/>
            <a:r>
              <a:rPr lang="it-IT" b="1" dirty="0" smtClean="0">
                <a:solidFill>
                  <a:srgbClr val="0070C0"/>
                </a:solidFill>
              </a:rPr>
              <a:t>La pratica sportiva aumenta l’autostima</a:t>
            </a:r>
          </a:p>
        </p:txBody>
      </p:sp>
      <p:pic>
        <p:nvPicPr>
          <p:cNvPr id="6145" name="Picture 1" descr="C:\Users\Master\Desktop\Ultime foto\sp12.jpg"/>
          <p:cNvPicPr>
            <a:picLocks noChangeAspect="1" noChangeArrowheads="1"/>
          </p:cNvPicPr>
          <p:nvPr/>
        </p:nvPicPr>
        <p:blipFill>
          <a:blip r:embed="rId2" cstate="print"/>
          <a:srcRect/>
          <a:stretch>
            <a:fillRect/>
          </a:stretch>
        </p:blipFill>
        <p:spPr bwMode="auto">
          <a:xfrm>
            <a:off x="2051720" y="3284984"/>
            <a:ext cx="5391819" cy="288032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9" presetClass="entr" presetSubtype="0" decel="100000" fill="hold" nodeType="clickEffect">
                                  <p:stCondLst>
                                    <p:cond delay="0"/>
                                  </p:stCondLst>
                                  <p:childTnLst>
                                    <p:set>
                                      <p:cBhvr>
                                        <p:cTn id="15" dur="1" fill="hold">
                                          <p:stCondLst>
                                            <p:cond delay="0"/>
                                          </p:stCondLst>
                                        </p:cTn>
                                        <p:tgtEl>
                                          <p:spTgt spid="6145"/>
                                        </p:tgtEl>
                                        <p:attrNameLst>
                                          <p:attrName>style.visibility</p:attrName>
                                        </p:attrNameLst>
                                      </p:cBhvr>
                                      <p:to>
                                        <p:strVal val="visible"/>
                                      </p:to>
                                    </p:set>
                                    <p:anim calcmode="lin" valueType="num">
                                      <p:cBhvr>
                                        <p:cTn id="16" dur="500" fill="hold"/>
                                        <p:tgtEl>
                                          <p:spTgt spid="6145"/>
                                        </p:tgtEl>
                                        <p:attrNameLst>
                                          <p:attrName>ppt_w</p:attrName>
                                        </p:attrNameLst>
                                      </p:cBhvr>
                                      <p:tavLst>
                                        <p:tav tm="0">
                                          <p:val>
                                            <p:fltVal val="0"/>
                                          </p:val>
                                        </p:tav>
                                        <p:tav tm="100000">
                                          <p:val>
                                            <p:strVal val="#ppt_w"/>
                                          </p:val>
                                        </p:tav>
                                      </p:tavLst>
                                    </p:anim>
                                    <p:anim calcmode="lin" valueType="num">
                                      <p:cBhvr>
                                        <p:cTn id="17" dur="500" fill="hold"/>
                                        <p:tgtEl>
                                          <p:spTgt spid="6145"/>
                                        </p:tgtEl>
                                        <p:attrNameLst>
                                          <p:attrName>ppt_h</p:attrName>
                                        </p:attrNameLst>
                                      </p:cBhvr>
                                      <p:tavLst>
                                        <p:tav tm="0">
                                          <p:val>
                                            <p:fltVal val="0"/>
                                          </p:val>
                                        </p:tav>
                                        <p:tav tm="100000">
                                          <p:val>
                                            <p:strVal val="#ppt_h"/>
                                          </p:val>
                                        </p:tav>
                                      </p:tavLst>
                                    </p:anim>
                                    <p:anim calcmode="lin" valueType="num">
                                      <p:cBhvr>
                                        <p:cTn id="18" dur="500" fill="hold"/>
                                        <p:tgtEl>
                                          <p:spTgt spid="6145"/>
                                        </p:tgtEl>
                                        <p:attrNameLst>
                                          <p:attrName>style.rotation</p:attrName>
                                        </p:attrNameLst>
                                      </p:cBhvr>
                                      <p:tavLst>
                                        <p:tav tm="0">
                                          <p:val>
                                            <p:fltVal val="360"/>
                                          </p:val>
                                        </p:tav>
                                        <p:tav tm="100000">
                                          <p:val>
                                            <p:fltVal val="0"/>
                                          </p:val>
                                        </p:tav>
                                      </p:tavLst>
                                    </p:anim>
                                    <p:animEffect transition="in" filter="fade">
                                      <p:cBhvr>
                                        <p:cTn id="19" dur="500"/>
                                        <p:tgtEl>
                                          <p:spTgt spid="6145"/>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 calcmode="lin" valueType="num">
                                      <p:cBhvr>
                                        <p:cTn id="24"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25"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26" dur="1000"/>
                                        <p:tgtEl>
                                          <p:spTgt spid="4">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nodeType="click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anim calcmode="lin" valueType="num">
                                      <p:cBhvr>
                                        <p:cTn id="31"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32"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33"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260648"/>
            <a:ext cx="871296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3600" b="1" dirty="0" smtClean="0">
                <a:solidFill>
                  <a:srgbClr val="FF0000"/>
                </a:solidFill>
              </a:rPr>
              <a:t>L’importanza dello sport nell’adolescenza </a:t>
            </a: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556792"/>
            <a:ext cx="8352928" cy="2031325"/>
          </a:xfrm>
          <a:prstGeom prst="rect">
            <a:avLst/>
          </a:prstGeom>
          <a:solidFill>
            <a:srgbClr val="FFFF00"/>
          </a:solidFill>
          <a:ln w="25400">
            <a:solidFill>
              <a:schemeClr val="accent1"/>
            </a:solidFill>
          </a:ln>
        </p:spPr>
        <p:txBody>
          <a:bodyPr wrap="square" rtlCol="0">
            <a:spAutoFit/>
          </a:bodyPr>
          <a:lstStyle/>
          <a:p>
            <a:pPr algn="just" fontAlgn="base"/>
            <a:r>
              <a:rPr lang="it-IT" b="1" dirty="0" smtClean="0">
                <a:solidFill>
                  <a:srgbClr val="FF0000"/>
                </a:solidFill>
              </a:rPr>
              <a:t>Attraverso lo sport i giovani </a:t>
            </a:r>
            <a:r>
              <a:rPr lang="it-IT" dirty="0" smtClean="0"/>
              <a:t>imparano a competere in maniera “sana” e soprattutto che </a:t>
            </a:r>
            <a:r>
              <a:rPr lang="it-IT" b="1" dirty="0" smtClean="0"/>
              <a:t>ci si può divertire senza</a:t>
            </a:r>
            <a:r>
              <a:rPr lang="it-IT" dirty="0" smtClean="0"/>
              <a:t> </a:t>
            </a:r>
            <a:r>
              <a:rPr lang="it-IT" b="1" dirty="0" smtClean="0"/>
              <a:t>dover per forza vincere</a:t>
            </a:r>
            <a:r>
              <a:rPr lang="it-IT" dirty="0" smtClean="0"/>
              <a:t>. </a:t>
            </a:r>
          </a:p>
          <a:p>
            <a:pPr algn="just" fontAlgn="base"/>
            <a:r>
              <a:rPr lang="it-IT" b="1" dirty="0" smtClean="0">
                <a:solidFill>
                  <a:srgbClr val="FF0000"/>
                </a:solidFill>
              </a:rPr>
              <a:t>È importante </a:t>
            </a:r>
            <a:r>
              <a:rPr lang="it-IT" dirty="0" smtClean="0"/>
              <a:t>far notare agli adolescenti che emergere in uno sport non significa vincere a tutti costi, in questo modo essi potranno fronteggiare meglio le delusioni e lo stress di una sconfitta. </a:t>
            </a:r>
          </a:p>
          <a:p>
            <a:pPr algn="just" fontAlgn="base"/>
            <a:r>
              <a:rPr lang="it-IT" b="1" dirty="0" smtClean="0">
                <a:solidFill>
                  <a:srgbClr val="FF0000"/>
                </a:solidFill>
              </a:rPr>
              <a:t>Comprenderanno</a:t>
            </a:r>
            <a:r>
              <a:rPr lang="it-IT" dirty="0" smtClean="0"/>
              <a:t> che nello sport è normale a volte vincere e a volte perdere e non si creeranno false illusioni.</a:t>
            </a:r>
            <a:endParaRPr lang="it-IT" dirty="0"/>
          </a:p>
        </p:txBody>
      </p:sp>
      <p:sp>
        <p:nvSpPr>
          <p:cNvPr id="6" name="Segnaposto data 5"/>
          <p:cNvSpPr>
            <a:spLocks noGrp="1"/>
          </p:cNvSpPr>
          <p:nvPr>
            <p:ph type="dt" sz="half" idx="10"/>
          </p:nvPr>
        </p:nvSpPr>
        <p:spPr/>
        <p:txBody>
          <a:bodyPr/>
          <a:lstStyle/>
          <a:p>
            <a:fld id="{2AB1CFB2-9603-45D4-B63E-A8F53ABD5E89}" type="datetime1">
              <a:rPr lang="it-IT" smtClean="0"/>
              <a:pPr/>
              <a:t>28/09/2019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12</a:t>
            </a:fld>
            <a:endParaRPr lang="it-IT"/>
          </a:p>
        </p:txBody>
      </p:sp>
      <p:sp>
        <p:nvSpPr>
          <p:cNvPr id="8" name="CasellaDiTesto 7"/>
          <p:cNvSpPr txBox="1"/>
          <p:nvPr/>
        </p:nvSpPr>
        <p:spPr>
          <a:xfrm>
            <a:off x="1403648" y="980728"/>
            <a:ext cx="6264696" cy="369332"/>
          </a:xfrm>
          <a:prstGeom prst="rect">
            <a:avLst/>
          </a:prstGeom>
          <a:noFill/>
        </p:spPr>
        <p:txBody>
          <a:bodyPr wrap="square" rtlCol="0">
            <a:spAutoFit/>
          </a:bodyPr>
          <a:lstStyle/>
          <a:p>
            <a:pPr algn="ctr" fontAlgn="base"/>
            <a:r>
              <a:rPr lang="it-IT" b="1" dirty="0" smtClean="0">
                <a:solidFill>
                  <a:srgbClr val="0070C0"/>
                </a:solidFill>
              </a:rPr>
              <a:t>Lo sport  è una sana competizione</a:t>
            </a:r>
          </a:p>
        </p:txBody>
      </p:sp>
      <p:pic>
        <p:nvPicPr>
          <p:cNvPr id="5121" name="Picture 1" descr="C:\Users\Master\Desktop\Ultime foto\sp14.jpg"/>
          <p:cNvPicPr>
            <a:picLocks noChangeAspect="1" noChangeArrowheads="1"/>
          </p:cNvPicPr>
          <p:nvPr/>
        </p:nvPicPr>
        <p:blipFill>
          <a:blip r:embed="rId2" cstate="print"/>
          <a:srcRect/>
          <a:stretch>
            <a:fillRect/>
          </a:stretch>
        </p:blipFill>
        <p:spPr bwMode="auto">
          <a:xfrm>
            <a:off x="2843808" y="3717032"/>
            <a:ext cx="3312368" cy="260538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9" presetClass="entr" presetSubtype="0" decel="100000" fill="hold" nodeType="clickEffect">
                                  <p:stCondLst>
                                    <p:cond delay="0"/>
                                  </p:stCondLst>
                                  <p:childTnLst>
                                    <p:set>
                                      <p:cBhvr>
                                        <p:cTn id="15" dur="1" fill="hold">
                                          <p:stCondLst>
                                            <p:cond delay="0"/>
                                          </p:stCondLst>
                                        </p:cTn>
                                        <p:tgtEl>
                                          <p:spTgt spid="5121"/>
                                        </p:tgtEl>
                                        <p:attrNameLst>
                                          <p:attrName>style.visibility</p:attrName>
                                        </p:attrNameLst>
                                      </p:cBhvr>
                                      <p:to>
                                        <p:strVal val="visible"/>
                                      </p:to>
                                    </p:set>
                                    <p:anim calcmode="lin" valueType="num">
                                      <p:cBhvr>
                                        <p:cTn id="16" dur="500" fill="hold"/>
                                        <p:tgtEl>
                                          <p:spTgt spid="5121"/>
                                        </p:tgtEl>
                                        <p:attrNameLst>
                                          <p:attrName>ppt_w</p:attrName>
                                        </p:attrNameLst>
                                      </p:cBhvr>
                                      <p:tavLst>
                                        <p:tav tm="0">
                                          <p:val>
                                            <p:fltVal val="0"/>
                                          </p:val>
                                        </p:tav>
                                        <p:tav tm="100000">
                                          <p:val>
                                            <p:strVal val="#ppt_w"/>
                                          </p:val>
                                        </p:tav>
                                      </p:tavLst>
                                    </p:anim>
                                    <p:anim calcmode="lin" valueType="num">
                                      <p:cBhvr>
                                        <p:cTn id="17" dur="500" fill="hold"/>
                                        <p:tgtEl>
                                          <p:spTgt spid="5121"/>
                                        </p:tgtEl>
                                        <p:attrNameLst>
                                          <p:attrName>ppt_h</p:attrName>
                                        </p:attrNameLst>
                                      </p:cBhvr>
                                      <p:tavLst>
                                        <p:tav tm="0">
                                          <p:val>
                                            <p:fltVal val="0"/>
                                          </p:val>
                                        </p:tav>
                                        <p:tav tm="100000">
                                          <p:val>
                                            <p:strVal val="#ppt_h"/>
                                          </p:val>
                                        </p:tav>
                                      </p:tavLst>
                                    </p:anim>
                                    <p:anim calcmode="lin" valueType="num">
                                      <p:cBhvr>
                                        <p:cTn id="18" dur="500" fill="hold"/>
                                        <p:tgtEl>
                                          <p:spTgt spid="5121"/>
                                        </p:tgtEl>
                                        <p:attrNameLst>
                                          <p:attrName>style.rotation</p:attrName>
                                        </p:attrNameLst>
                                      </p:cBhvr>
                                      <p:tavLst>
                                        <p:tav tm="0">
                                          <p:val>
                                            <p:fltVal val="360"/>
                                          </p:val>
                                        </p:tav>
                                        <p:tav tm="100000">
                                          <p:val>
                                            <p:fltVal val="0"/>
                                          </p:val>
                                        </p:tav>
                                      </p:tavLst>
                                    </p:anim>
                                    <p:animEffect transition="in" filter="fade">
                                      <p:cBhvr>
                                        <p:cTn id="19" dur="500"/>
                                        <p:tgtEl>
                                          <p:spTgt spid="5121"/>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 calcmode="lin" valueType="num">
                                      <p:cBhvr>
                                        <p:cTn id="24"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25"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26" dur="1000"/>
                                        <p:tgtEl>
                                          <p:spTgt spid="4">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nodeType="click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anim calcmode="lin" valueType="num">
                                      <p:cBhvr>
                                        <p:cTn id="31"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32"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33" dur="1000"/>
                                        <p:tgtEl>
                                          <p:spTgt spid="4">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nodeType="clickEffect">
                                  <p:stCondLst>
                                    <p:cond delay="0"/>
                                  </p:stCondLst>
                                  <p:childTnLst>
                                    <p:set>
                                      <p:cBhvr>
                                        <p:cTn id="37" dur="1" fill="hold">
                                          <p:stCondLst>
                                            <p:cond delay="0"/>
                                          </p:stCondLst>
                                        </p:cTn>
                                        <p:tgtEl>
                                          <p:spTgt spid="4">
                                            <p:txEl>
                                              <p:pRg st="2" end="2"/>
                                            </p:txEl>
                                          </p:spTgt>
                                        </p:tgtEl>
                                        <p:attrNameLst>
                                          <p:attrName>style.visibility</p:attrName>
                                        </p:attrNameLst>
                                      </p:cBhvr>
                                      <p:to>
                                        <p:strVal val="visible"/>
                                      </p:to>
                                    </p:set>
                                    <p:anim calcmode="lin" valueType="num">
                                      <p:cBhvr>
                                        <p:cTn id="38" dur="10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39"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40"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260648"/>
            <a:ext cx="871296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3600" b="1" dirty="0" smtClean="0">
                <a:solidFill>
                  <a:srgbClr val="FF0000"/>
                </a:solidFill>
              </a:rPr>
              <a:t>L’importanza dello sport nell’adolescenza </a:t>
            </a: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556792"/>
            <a:ext cx="8352928" cy="2585323"/>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Il 71% degli adolescenti </a:t>
            </a:r>
            <a:r>
              <a:rPr lang="it-IT" dirty="0" smtClean="0"/>
              <a:t>decide di dedicarsi ad una attività sportiva per piacere e divertimento, il 17% per gli effetti benefici sul corpo e il 7% perché è un momento di scarico delle tensioni.</a:t>
            </a:r>
          </a:p>
          <a:p>
            <a:pPr algn="just"/>
            <a:r>
              <a:rPr lang="it-IT" b="1" dirty="0" smtClean="0">
                <a:solidFill>
                  <a:srgbClr val="FF0000"/>
                </a:solidFill>
              </a:rPr>
              <a:t>Per il 44% dei ragazzi </a:t>
            </a:r>
            <a:r>
              <a:rPr lang="it-IT" dirty="0" smtClean="0"/>
              <a:t>lo sport rappresenta il canale principale attraverso cui potersi sfogare, per il 18% un modo per tenersi in forma e per 20% è una vera e propria passione.</a:t>
            </a:r>
          </a:p>
          <a:p>
            <a:pPr algn="just"/>
            <a:r>
              <a:rPr lang="it-IT" b="1" dirty="0" smtClean="0">
                <a:solidFill>
                  <a:srgbClr val="FF0000"/>
                </a:solidFill>
              </a:rPr>
              <a:t>I risultati</a:t>
            </a:r>
            <a:r>
              <a:rPr lang="it-IT" dirty="0" smtClean="0"/>
              <a:t>, inoltre, confermano l’importanza che il gruppo dei pari ricopre in questa fase, in quanto lo sport rappresenta uno dei momenti principali di sperimentazione e socializzazione fondamentali per la crescita.</a:t>
            </a:r>
            <a:endParaRPr lang="it-IT" dirty="0"/>
          </a:p>
        </p:txBody>
      </p:sp>
      <p:sp>
        <p:nvSpPr>
          <p:cNvPr id="6" name="Segnaposto data 5"/>
          <p:cNvSpPr>
            <a:spLocks noGrp="1"/>
          </p:cNvSpPr>
          <p:nvPr>
            <p:ph type="dt" sz="half" idx="10"/>
          </p:nvPr>
        </p:nvSpPr>
        <p:spPr/>
        <p:txBody>
          <a:bodyPr/>
          <a:lstStyle/>
          <a:p>
            <a:fld id="{9B322CE5-F378-4C33-8404-91EDE27B25E4}" type="datetime1">
              <a:rPr lang="it-IT" smtClean="0"/>
              <a:pPr/>
              <a:t>28/09/2019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13</a:t>
            </a:fld>
            <a:endParaRPr lang="it-IT"/>
          </a:p>
        </p:txBody>
      </p:sp>
      <p:sp>
        <p:nvSpPr>
          <p:cNvPr id="8" name="CasellaDiTesto 7"/>
          <p:cNvSpPr txBox="1"/>
          <p:nvPr/>
        </p:nvSpPr>
        <p:spPr>
          <a:xfrm>
            <a:off x="1403648" y="980728"/>
            <a:ext cx="6264696" cy="369332"/>
          </a:xfrm>
          <a:prstGeom prst="rect">
            <a:avLst/>
          </a:prstGeom>
          <a:noFill/>
        </p:spPr>
        <p:txBody>
          <a:bodyPr wrap="square" rtlCol="0">
            <a:spAutoFit/>
          </a:bodyPr>
          <a:lstStyle/>
          <a:p>
            <a:pPr algn="ctr"/>
            <a:r>
              <a:rPr lang="it-IT" b="1" dirty="0" smtClean="0">
                <a:solidFill>
                  <a:srgbClr val="0070C0"/>
                </a:solidFill>
              </a:rPr>
              <a:t>Cosa rappresenta lo sport per i ragazzi?</a:t>
            </a:r>
          </a:p>
        </p:txBody>
      </p:sp>
      <p:pic>
        <p:nvPicPr>
          <p:cNvPr id="3073" name="Picture 1" descr="C:\Users\Master\Desktop\Ultime foto\sp26.jpg"/>
          <p:cNvPicPr>
            <a:picLocks noChangeAspect="1" noChangeArrowheads="1"/>
          </p:cNvPicPr>
          <p:nvPr/>
        </p:nvPicPr>
        <p:blipFill>
          <a:blip r:embed="rId2" cstate="print"/>
          <a:srcRect/>
          <a:stretch>
            <a:fillRect/>
          </a:stretch>
        </p:blipFill>
        <p:spPr bwMode="auto">
          <a:xfrm>
            <a:off x="2627784" y="4221088"/>
            <a:ext cx="3888432" cy="222570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9" presetClass="entr" presetSubtype="0" decel="100000" fill="hold" nodeType="clickEffect">
                                  <p:stCondLst>
                                    <p:cond delay="0"/>
                                  </p:stCondLst>
                                  <p:childTnLst>
                                    <p:set>
                                      <p:cBhvr>
                                        <p:cTn id="15" dur="1" fill="hold">
                                          <p:stCondLst>
                                            <p:cond delay="0"/>
                                          </p:stCondLst>
                                        </p:cTn>
                                        <p:tgtEl>
                                          <p:spTgt spid="3073"/>
                                        </p:tgtEl>
                                        <p:attrNameLst>
                                          <p:attrName>style.visibility</p:attrName>
                                        </p:attrNameLst>
                                      </p:cBhvr>
                                      <p:to>
                                        <p:strVal val="visible"/>
                                      </p:to>
                                    </p:set>
                                    <p:anim calcmode="lin" valueType="num">
                                      <p:cBhvr>
                                        <p:cTn id="16" dur="500" fill="hold"/>
                                        <p:tgtEl>
                                          <p:spTgt spid="3073"/>
                                        </p:tgtEl>
                                        <p:attrNameLst>
                                          <p:attrName>ppt_w</p:attrName>
                                        </p:attrNameLst>
                                      </p:cBhvr>
                                      <p:tavLst>
                                        <p:tav tm="0">
                                          <p:val>
                                            <p:fltVal val="0"/>
                                          </p:val>
                                        </p:tav>
                                        <p:tav tm="100000">
                                          <p:val>
                                            <p:strVal val="#ppt_w"/>
                                          </p:val>
                                        </p:tav>
                                      </p:tavLst>
                                    </p:anim>
                                    <p:anim calcmode="lin" valueType="num">
                                      <p:cBhvr>
                                        <p:cTn id="17" dur="500" fill="hold"/>
                                        <p:tgtEl>
                                          <p:spTgt spid="3073"/>
                                        </p:tgtEl>
                                        <p:attrNameLst>
                                          <p:attrName>ppt_h</p:attrName>
                                        </p:attrNameLst>
                                      </p:cBhvr>
                                      <p:tavLst>
                                        <p:tav tm="0">
                                          <p:val>
                                            <p:fltVal val="0"/>
                                          </p:val>
                                        </p:tav>
                                        <p:tav tm="100000">
                                          <p:val>
                                            <p:strVal val="#ppt_h"/>
                                          </p:val>
                                        </p:tav>
                                      </p:tavLst>
                                    </p:anim>
                                    <p:anim calcmode="lin" valueType="num">
                                      <p:cBhvr>
                                        <p:cTn id="18" dur="500" fill="hold"/>
                                        <p:tgtEl>
                                          <p:spTgt spid="3073"/>
                                        </p:tgtEl>
                                        <p:attrNameLst>
                                          <p:attrName>style.rotation</p:attrName>
                                        </p:attrNameLst>
                                      </p:cBhvr>
                                      <p:tavLst>
                                        <p:tav tm="0">
                                          <p:val>
                                            <p:fltVal val="360"/>
                                          </p:val>
                                        </p:tav>
                                        <p:tav tm="100000">
                                          <p:val>
                                            <p:fltVal val="0"/>
                                          </p:val>
                                        </p:tav>
                                      </p:tavLst>
                                    </p:anim>
                                    <p:animEffect transition="in" filter="fade">
                                      <p:cBhvr>
                                        <p:cTn id="19" dur="500"/>
                                        <p:tgtEl>
                                          <p:spTgt spid="3073"/>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 calcmode="lin" valueType="num">
                                      <p:cBhvr>
                                        <p:cTn id="24"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25"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26" dur="1000"/>
                                        <p:tgtEl>
                                          <p:spTgt spid="4">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nodeType="click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anim calcmode="lin" valueType="num">
                                      <p:cBhvr>
                                        <p:cTn id="31"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32"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33" dur="1000"/>
                                        <p:tgtEl>
                                          <p:spTgt spid="4">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nodeType="clickEffect">
                                  <p:stCondLst>
                                    <p:cond delay="0"/>
                                  </p:stCondLst>
                                  <p:childTnLst>
                                    <p:set>
                                      <p:cBhvr>
                                        <p:cTn id="37" dur="1" fill="hold">
                                          <p:stCondLst>
                                            <p:cond delay="0"/>
                                          </p:stCondLst>
                                        </p:cTn>
                                        <p:tgtEl>
                                          <p:spTgt spid="4">
                                            <p:txEl>
                                              <p:pRg st="2" end="2"/>
                                            </p:txEl>
                                          </p:spTgt>
                                        </p:tgtEl>
                                        <p:attrNameLst>
                                          <p:attrName>style.visibility</p:attrName>
                                        </p:attrNameLst>
                                      </p:cBhvr>
                                      <p:to>
                                        <p:strVal val="visible"/>
                                      </p:to>
                                    </p:set>
                                    <p:anim calcmode="lin" valueType="num">
                                      <p:cBhvr>
                                        <p:cTn id="38" dur="10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39"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40"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260648"/>
            <a:ext cx="871296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3600" b="1" dirty="0" smtClean="0">
                <a:solidFill>
                  <a:srgbClr val="FF0000"/>
                </a:solidFill>
              </a:rPr>
              <a:t>L’importanza dello sport nell’adolescenza </a:t>
            </a: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556792"/>
            <a:ext cx="8352928" cy="2585323"/>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Mediamente si inizia a fare sport </a:t>
            </a:r>
            <a:r>
              <a:rPr lang="it-IT" dirty="0" smtClean="0"/>
              <a:t>intorno ai 4-5 anni d’età, ma durante l’adolescenza i ragazzi tendono a ridurre l’attività sportiva, se non ad abbandonarla del tutto. </a:t>
            </a:r>
          </a:p>
          <a:p>
            <a:pPr algn="just"/>
            <a:r>
              <a:rPr lang="it-IT" b="1" dirty="0" smtClean="0">
                <a:solidFill>
                  <a:srgbClr val="FF0000"/>
                </a:solidFill>
              </a:rPr>
              <a:t>I motivi </a:t>
            </a:r>
            <a:r>
              <a:rPr lang="it-IT" dirty="0" smtClean="0"/>
              <a:t>alla base di questa scelta sono molteplici: il 51% dei giovani non pratica nessuno sport per pigrizia e mancanza di voglia, il 29% per i troppi compiti e l’eccessivo studio, il 5% per motivi economici.</a:t>
            </a:r>
          </a:p>
          <a:p>
            <a:pPr algn="just"/>
            <a:r>
              <a:rPr lang="it-IT" b="1" dirty="0" smtClean="0">
                <a:solidFill>
                  <a:srgbClr val="FF0000"/>
                </a:solidFill>
              </a:rPr>
              <a:t>I ragazzi dovrebbero vivere lo sport </a:t>
            </a:r>
            <a:r>
              <a:rPr lang="it-IT" dirty="0" smtClean="0"/>
              <a:t>come divertimento, come luogo in cui socializzare e scaricare le proprie tensioni psico-fisiche, ma troppo spesso ciò non accade. </a:t>
            </a:r>
          </a:p>
          <a:p>
            <a:pPr algn="just"/>
            <a:r>
              <a:rPr lang="it-IT" b="1" dirty="0" smtClean="0">
                <a:solidFill>
                  <a:srgbClr val="FF0000"/>
                </a:solidFill>
              </a:rPr>
              <a:t>Molti di loro </a:t>
            </a:r>
            <a:r>
              <a:rPr lang="it-IT" dirty="0" smtClean="0"/>
              <a:t>portano dentro la fatica emotiva di gestire il peso della competizione e quello di non deludere il genitore.</a:t>
            </a:r>
            <a:endParaRPr lang="it-IT" dirty="0"/>
          </a:p>
        </p:txBody>
      </p:sp>
      <p:sp>
        <p:nvSpPr>
          <p:cNvPr id="6" name="Segnaposto data 5"/>
          <p:cNvSpPr>
            <a:spLocks noGrp="1"/>
          </p:cNvSpPr>
          <p:nvPr>
            <p:ph type="dt" sz="half" idx="10"/>
          </p:nvPr>
        </p:nvSpPr>
        <p:spPr/>
        <p:txBody>
          <a:bodyPr/>
          <a:lstStyle/>
          <a:p>
            <a:fld id="{7F551845-76CB-4AE7-9028-1E8763BB8F94}" type="datetime1">
              <a:rPr lang="it-IT" smtClean="0"/>
              <a:pPr/>
              <a:t>28/09/2019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14</a:t>
            </a:fld>
            <a:endParaRPr lang="it-IT"/>
          </a:p>
        </p:txBody>
      </p:sp>
      <p:sp>
        <p:nvSpPr>
          <p:cNvPr id="8" name="CasellaDiTesto 7"/>
          <p:cNvSpPr txBox="1"/>
          <p:nvPr/>
        </p:nvSpPr>
        <p:spPr>
          <a:xfrm>
            <a:off x="1403648" y="980728"/>
            <a:ext cx="6264696" cy="369332"/>
          </a:xfrm>
          <a:prstGeom prst="rect">
            <a:avLst/>
          </a:prstGeom>
          <a:noFill/>
        </p:spPr>
        <p:txBody>
          <a:bodyPr wrap="square" rtlCol="0">
            <a:spAutoFit/>
          </a:bodyPr>
          <a:lstStyle/>
          <a:p>
            <a:pPr algn="ctr"/>
            <a:r>
              <a:rPr lang="it-IT" b="1" dirty="0" smtClean="0">
                <a:solidFill>
                  <a:srgbClr val="0070C0"/>
                </a:solidFill>
              </a:rPr>
              <a:t>Ma perché i nostri adolescenti non fanno abbastanza sport?</a:t>
            </a:r>
          </a:p>
        </p:txBody>
      </p:sp>
      <p:pic>
        <p:nvPicPr>
          <p:cNvPr id="2049" name="Picture 1" descr="C:\Users\Master\Desktop\Ultime foto\sp19.jpg"/>
          <p:cNvPicPr>
            <a:picLocks noChangeAspect="1" noChangeArrowheads="1"/>
          </p:cNvPicPr>
          <p:nvPr/>
        </p:nvPicPr>
        <p:blipFill>
          <a:blip r:embed="rId2" cstate="print"/>
          <a:srcRect/>
          <a:stretch>
            <a:fillRect/>
          </a:stretch>
        </p:blipFill>
        <p:spPr bwMode="auto">
          <a:xfrm>
            <a:off x="2771800" y="4365103"/>
            <a:ext cx="3528392" cy="1969335"/>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9" presetClass="entr" presetSubtype="0" decel="100000" fill="hold" nodeType="clickEffect">
                                  <p:stCondLst>
                                    <p:cond delay="0"/>
                                  </p:stCondLst>
                                  <p:childTnLst>
                                    <p:set>
                                      <p:cBhvr>
                                        <p:cTn id="15" dur="1" fill="hold">
                                          <p:stCondLst>
                                            <p:cond delay="0"/>
                                          </p:stCondLst>
                                        </p:cTn>
                                        <p:tgtEl>
                                          <p:spTgt spid="2049"/>
                                        </p:tgtEl>
                                        <p:attrNameLst>
                                          <p:attrName>style.visibility</p:attrName>
                                        </p:attrNameLst>
                                      </p:cBhvr>
                                      <p:to>
                                        <p:strVal val="visible"/>
                                      </p:to>
                                    </p:set>
                                    <p:anim calcmode="lin" valueType="num">
                                      <p:cBhvr>
                                        <p:cTn id="16" dur="500" fill="hold"/>
                                        <p:tgtEl>
                                          <p:spTgt spid="2049"/>
                                        </p:tgtEl>
                                        <p:attrNameLst>
                                          <p:attrName>ppt_w</p:attrName>
                                        </p:attrNameLst>
                                      </p:cBhvr>
                                      <p:tavLst>
                                        <p:tav tm="0">
                                          <p:val>
                                            <p:fltVal val="0"/>
                                          </p:val>
                                        </p:tav>
                                        <p:tav tm="100000">
                                          <p:val>
                                            <p:strVal val="#ppt_w"/>
                                          </p:val>
                                        </p:tav>
                                      </p:tavLst>
                                    </p:anim>
                                    <p:anim calcmode="lin" valueType="num">
                                      <p:cBhvr>
                                        <p:cTn id="17" dur="500" fill="hold"/>
                                        <p:tgtEl>
                                          <p:spTgt spid="2049"/>
                                        </p:tgtEl>
                                        <p:attrNameLst>
                                          <p:attrName>ppt_h</p:attrName>
                                        </p:attrNameLst>
                                      </p:cBhvr>
                                      <p:tavLst>
                                        <p:tav tm="0">
                                          <p:val>
                                            <p:fltVal val="0"/>
                                          </p:val>
                                        </p:tav>
                                        <p:tav tm="100000">
                                          <p:val>
                                            <p:strVal val="#ppt_h"/>
                                          </p:val>
                                        </p:tav>
                                      </p:tavLst>
                                    </p:anim>
                                    <p:anim calcmode="lin" valueType="num">
                                      <p:cBhvr>
                                        <p:cTn id="18" dur="500" fill="hold"/>
                                        <p:tgtEl>
                                          <p:spTgt spid="2049"/>
                                        </p:tgtEl>
                                        <p:attrNameLst>
                                          <p:attrName>style.rotation</p:attrName>
                                        </p:attrNameLst>
                                      </p:cBhvr>
                                      <p:tavLst>
                                        <p:tav tm="0">
                                          <p:val>
                                            <p:fltVal val="360"/>
                                          </p:val>
                                        </p:tav>
                                        <p:tav tm="100000">
                                          <p:val>
                                            <p:fltVal val="0"/>
                                          </p:val>
                                        </p:tav>
                                      </p:tavLst>
                                    </p:anim>
                                    <p:animEffect transition="in" filter="fade">
                                      <p:cBhvr>
                                        <p:cTn id="19" dur="500"/>
                                        <p:tgtEl>
                                          <p:spTgt spid="2049"/>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 calcmode="lin" valueType="num">
                                      <p:cBhvr>
                                        <p:cTn id="24"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25"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26" dur="1000"/>
                                        <p:tgtEl>
                                          <p:spTgt spid="4">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nodeType="click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anim calcmode="lin" valueType="num">
                                      <p:cBhvr>
                                        <p:cTn id="31"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32"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33" dur="1000"/>
                                        <p:tgtEl>
                                          <p:spTgt spid="4">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nodeType="clickEffect">
                                  <p:stCondLst>
                                    <p:cond delay="0"/>
                                  </p:stCondLst>
                                  <p:childTnLst>
                                    <p:set>
                                      <p:cBhvr>
                                        <p:cTn id="37" dur="1" fill="hold">
                                          <p:stCondLst>
                                            <p:cond delay="0"/>
                                          </p:stCondLst>
                                        </p:cTn>
                                        <p:tgtEl>
                                          <p:spTgt spid="4">
                                            <p:txEl>
                                              <p:pRg st="2" end="2"/>
                                            </p:txEl>
                                          </p:spTgt>
                                        </p:tgtEl>
                                        <p:attrNameLst>
                                          <p:attrName>style.visibility</p:attrName>
                                        </p:attrNameLst>
                                      </p:cBhvr>
                                      <p:to>
                                        <p:strVal val="visible"/>
                                      </p:to>
                                    </p:set>
                                    <p:anim calcmode="lin" valueType="num">
                                      <p:cBhvr>
                                        <p:cTn id="38" dur="10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39"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40" dur="1000"/>
                                        <p:tgtEl>
                                          <p:spTgt spid="4">
                                            <p:txEl>
                                              <p:pRg st="2" end="2"/>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55" presetClass="entr" presetSubtype="0" fill="hold" nodeType="clickEffect">
                                  <p:stCondLst>
                                    <p:cond delay="0"/>
                                  </p:stCondLst>
                                  <p:childTnLst>
                                    <p:set>
                                      <p:cBhvr>
                                        <p:cTn id="44" dur="1" fill="hold">
                                          <p:stCondLst>
                                            <p:cond delay="0"/>
                                          </p:stCondLst>
                                        </p:cTn>
                                        <p:tgtEl>
                                          <p:spTgt spid="4">
                                            <p:txEl>
                                              <p:pRg st="3" end="3"/>
                                            </p:txEl>
                                          </p:spTgt>
                                        </p:tgtEl>
                                        <p:attrNameLst>
                                          <p:attrName>style.visibility</p:attrName>
                                        </p:attrNameLst>
                                      </p:cBhvr>
                                      <p:to>
                                        <p:strVal val="visible"/>
                                      </p:to>
                                    </p:set>
                                    <p:anim calcmode="lin" valueType="num">
                                      <p:cBhvr>
                                        <p:cTn id="45" dur="1000" fill="hold"/>
                                        <p:tgtEl>
                                          <p:spTgt spid="4">
                                            <p:txEl>
                                              <p:pRg st="3" end="3"/>
                                            </p:txEl>
                                          </p:spTgt>
                                        </p:tgtEl>
                                        <p:attrNameLst>
                                          <p:attrName>ppt_w</p:attrName>
                                        </p:attrNameLst>
                                      </p:cBhvr>
                                      <p:tavLst>
                                        <p:tav tm="0">
                                          <p:val>
                                            <p:strVal val="#ppt_w*0.70"/>
                                          </p:val>
                                        </p:tav>
                                        <p:tav tm="100000">
                                          <p:val>
                                            <p:strVal val="#ppt_w"/>
                                          </p:val>
                                        </p:tav>
                                      </p:tavLst>
                                    </p:anim>
                                    <p:anim calcmode="lin" valueType="num">
                                      <p:cBhvr>
                                        <p:cTn id="46" dur="1000" fill="hold"/>
                                        <p:tgtEl>
                                          <p:spTgt spid="4">
                                            <p:txEl>
                                              <p:pRg st="3" end="3"/>
                                            </p:txEl>
                                          </p:spTgt>
                                        </p:tgtEl>
                                        <p:attrNameLst>
                                          <p:attrName>ppt_h</p:attrName>
                                        </p:attrNameLst>
                                      </p:cBhvr>
                                      <p:tavLst>
                                        <p:tav tm="0">
                                          <p:val>
                                            <p:strVal val="#ppt_h"/>
                                          </p:val>
                                        </p:tav>
                                        <p:tav tm="100000">
                                          <p:val>
                                            <p:strVal val="#ppt_h"/>
                                          </p:val>
                                        </p:tav>
                                      </p:tavLst>
                                    </p:anim>
                                    <p:animEffect transition="in" filter="fade">
                                      <p:cBhvr>
                                        <p:cTn id="47" dur="1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260648"/>
            <a:ext cx="871296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3600" b="1" dirty="0" smtClean="0">
                <a:solidFill>
                  <a:srgbClr val="FF0000"/>
                </a:solidFill>
              </a:rPr>
              <a:t>L’importanza dello sport nell’adolescenza </a:t>
            </a: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556792"/>
            <a:ext cx="8352928" cy="2308324"/>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Il 18% dei ragazzi è stato obbligato </a:t>
            </a:r>
            <a:r>
              <a:rPr lang="it-IT" dirty="0" smtClean="0"/>
              <a:t>a scegliere un determinato sport perché i genitori glielo hanno imposto. Pressare i ragazzi e investire eccessivamente nello sport li può portare a vivere una condizione di forte stress, con il rischio che in alcuni casi si generi un vero e proprio rifiuto.</a:t>
            </a:r>
          </a:p>
          <a:p>
            <a:pPr algn="just"/>
            <a:r>
              <a:rPr lang="it-IT" b="1" dirty="0" smtClean="0">
                <a:solidFill>
                  <a:srgbClr val="FF0000"/>
                </a:solidFill>
              </a:rPr>
              <a:t>E’ fondamentale che l’adolescente </a:t>
            </a:r>
            <a:r>
              <a:rPr lang="it-IT" dirty="0" smtClean="0"/>
              <a:t>si senta libero di gestire autonomamente l’attività sportiva sia nella scelta che nella pratica, senza corrispondere per forza alle aspettative genitoriali solo perché loro hanno deciso che è portato per quel tipo di attività fisica e che deve realizzarsi a tutti i costi in quell’ambito.</a:t>
            </a:r>
            <a:endParaRPr lang="it-IT" dirty="0"/>
          </a:p>
        </p:txBody>
      </p:sp>
      <p:sp>
        <p:nvSpPr>
          <p:cNvPr id="6" name="Segnaposto data 5"/>
          <p:cNvSpPr>
            <a:spLocks noGrp="1"/>
          </p:cNvSpPr>
          <p:nvPr>
            <p:ph type="dt" sz="half" idx="10"/>
          </p:nvPr>
        </p:nvSpPr>
        <p:spPr/>
        <p:txBody>
          <a:bodyPr/>
          <a:lstStyle/>
          <a:p>
            <a:fld id="{25421C47-0400-4EB7-9049-86A4F6DB6817}" type="datetime1">
              <a:rPr lang="it-IT" smtClean="0"/>
              <a:pPr/>
              <a:t>28/09/2019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15</a:t>
            </a:fld>
            <a:endParaRPr lang="it-IT"/>
          </a:p>
        </p:txBody>
      </p:sp>
      <p:sp>
        <p:nvSpPr>
          <p:cNvPr id="8" name="CasellaDiTesto 7"/>
          <p:cNvSpPr txBox="1"/>
          <p:nvPr/>
        </p:nvSpPr>
        <p:spPr>
          <a:xfrm>
            <a:off x="1403648" y="980728"/>
            <a:ext cx="6264696" cy="369332"/>
          </a:xfrm>
          <a:prstGeom prst="rect">
            <a:avLst/>
          </a:prstGeom>
          <a:noFill/>
        </p:spPr>
        <p:txBody>
          <a:bodyPr wrap="square" rtlCol="0">
            <a:spAutoFit/>
          </a:bodyPr>
          <a:lstStyle/>
          <a:p>
            <a:pPr algn="ctr"/>
            <a:r>
              <a:rPr lang="it-IT" b="1" dirty="0" smtClean="0">
                <a:solidFill>
                  <a:srgbClr val="0070C0"/>
                </a:solidFill>
              </a:rPr>
              <a:t>Genitori che condizionano nelle scelte i figli: quali sono i rischi?</a:t>
            </a:r>
          </a:p>
        </p:txBody>
      </p:sp>
      <p:pic>
        <p:nvPicPr>
          <p:cNvPr id="1026" name="Picture 2" descr="C:\Users\Master\Desktop\Ultime foto\sp27.jpg"/>
          <p:cNvPicPr>
            <a:picLocks noChangeAspect="1" noChangeArrowheads="1"/>
          </p:cNvPicPr>
          <p:nvPr/>
        </p:nvPicPr>
        <p:blipFill>
          <a:blip r:embed="rId2" cstate="print"/>
          <a:srcRect/>
          <a:stretch>
            <a:fillRect/>
          </a:stretch>
        </p:blipFill>
        <p:spPr bwMode="auto">
          <a:xfrm>
            <a:off x="2699792" y="4077072"/>
            <a:ext cx="3384376" cy="229344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9" presetClass="entr" presetSubtype="0" decel="100000" fill="hold" nodeType="clickEffect">
                                  <p:stCondLst>
                                    <p:cond delay="0"/>
                                  </p:stCondLst>
                                  <p:childTnLst>
                                    <p:set>
                                      <p:cBhvr>
                                        <p:cTn id="15" dur="1" fill="hold">
                                          <p:stCondLst>
                                            <p:cond delay="0"/>
                                          </p:stCondLst>
                                        </p:cTn>
                                        <p:tgtEl>
                                          <p:spTgt spid="1026"/>
                                        </p:tgtEl>
                                        <p:attrNameLst>
                                          <p:attrName>style.visibility</p:attrName>
                                        </p:attrNameLst>
                                      </p:cBhvr>
                                      <p:to>
                                        <p:strVal val="visible"/>
                                      </p:to>
                                    </p:set>
                                    <p:anim calcmode="lin" valueType="num">
                                      <p:cBhvr>
                                        <p:cTn id="16" dur="500" fill="hold"/>
                                        <p:tgtEl>
                                          <p:spTgt spid="1026"/>
                                        </p:tgtEl>
                                        <p:attrNameLst>
                                          <p:attrName>ppt_w</p:attrName>
                                        </p:attrNameLst>
                                      </p:cBhvr>
                                      <p:tavLst>
                                        <p:tav tm="0">
                                          <p:val>
                                            <p:fltVal val="0"/>
                                          </p:val>
                                        </p:tav>
                                        <p:tav tm="100000">
                                          <p:val>
                                            <p:strVal val="#ppt_w"/>
                                          </p:val>
                                        </p:tav>
                                      </p:tavLst>
                                    </p:anim>
                                    <p:anim calcmode="lin" valueType="num">
                                      <p:cBhvr>
                                        <p:cTn id="17" dur="500" fill="hold"/>
                                        <p:tgtEl>
                                          <p:spTgt spid="1026"/>
                                        </p:tgtEl>
                                        <p:attrNameLst>
                                          <p:attrName>ppt_h</p:attrName>
                                        </p:attrNameLst>
                                      </p:cBhvr>
                                      <p:tavLst>
                                        <p:tav tm="0">
                                          <p:val>
                                            <p:fltVal val="0"/>
                                          </p:val>
                                        </p:tav>
                                        <p:tav tm="100000">
                                          <p:val>
                                            <p:strVal val="#ppt_h"/>
                                          </p:val>
                                        </p:tav>
                                      </p:tavLst>
                                    </p:anim>
                                    <p:anim calcmode="lin" valueType="num">
                                      <p:cBhvr>
                                        <p:cTn id="18" dur="500" fill="hold"/>
                                        <p:tgtEl>
                                          <p:spTgt spid="1026"/>
                                        </p:tgtEl>
                                        <p:attrNameLst>
                                          <p:attrName>style.rotation</p:attrName>
                                        </p:attrNameLst>
                                      </p:cBhvr>
                                      <p:tavLst>
                                        <p:tav tm="0">
                                          <p:val>
                                            <p:fltVal val="360"/>
                                          </p:val>
                                        </p:tav>
                                        <p:tav tm="100000">
                                          <p:val>
                                            <p:fltVal val="0"/>
                                          </p:val>
                                        </p:tav>
                                      </p:tavLst>
                                    </p:anim>
                                    <p:animEffect transition="in" filter="fade">
                                      <p:cBhvr>
                                        <p:cTn id="19" dur="500"/>
                                        <p:tgtEl>
                                          <p:spTgt spid="1026"/>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 calcmode="lin" valueType="num">
                                      <p:cBhvr>
                                        <p:cTn id="24"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25"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26" dur="1000"/>
                                        <p:tgtEl>
                                          <p:spTgt spid="4">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nodeType="click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anim calcmode="lin" valueType="num">
                                      <p:cBhvr>
                                        <p:cTn id="31"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32"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33"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260648"/>
            <a:ext cx="871296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3600" b="1" dirty="0" smtClean="0">
                <a:solidFill>
                  <a:srgbClr val="FF0000"/>
                </a:solidFill>
              </a:rPr>
              <a:t>L’importanza dello sport nell’adolescenza </a:t>
            </a: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556792"/>
            <a:ext cx="8352928" cy="2862322"/>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Il 38% dei ragazzi dichiara </a:t>
            </a:r>
            <a:r>
              <a:rPr lang="it-IT" dirty="0" smtClean="0"/>
              <a:t>di bere bevande energizzanti, il 12% di prendere integratori o medicinali per migliorare le proprie prestazioni sportive mentre lo 0,6% ha assunto sostanze dopanti. </a:t>
            </a:r>
          </a:p>
          <a:p>
            <a:pPr algn="just"/>
            <a:r>
              <a:rPr lang="it-IT" b="1" dirty="0" smtClean="0">
                <a:solidFill>
                  <a:srgbClr val="FF0000"/>
                </a:solidFill>
              </a:rPr>
              <a:t>Nel 35% dei casi </a:t>
            </a:r>
            <a:r>
              <a:rPr lang="it-IT" dirty="0" smtClean="0"/>
              <a:t>è stato l’allenatore a consigliare di assumere determinate sostanze, nel 20% è stato suggerito dagli amici e nel 32% è stata una decisione presa in autonomia.</a:t>
            </a:r>
          </a:p>
          <a:p>
            <a:pPr algn="just"/>
            <a:r>
              <a:rPr lang="it-IT" b="1" dirty="0" smtClean="0">
                <a:solidFill>
                  <a:srgbClr val="FF0000"/>
                </a:solidFill>
              </a:rPr>
              <a:t>Talvolta ai ragazzi </a:t>
            </a:r>
            <a:r>
              <a:rPr lang="it-IT" dirty="0" smtClean="0"/>
              <a:t>vengono proposti modelli non raggiungibili e l’essere vincente sembra essere l’unico aspetto rilevante: per non essere così esposti a delusioni e umiliazioni, si innesca il bisogno di migliorare la prestazione a tutti i costi, ricorrendo a qualsiasi mezzo anche se nocivo per la salute, pur di vincere e ottenere i risultati migliori.</a:t>
            </a:r>
            <a:endParaRPr lang="it-IT" dirty="0"/>
          </a:p>
        </p:txBody>
      </p:sp>
      <p:sp>
        <p:nvSpPr>
          <p:cNvPr id="6" name="Segnaposto data 5"/>
          <p:cNvSpPr>
            <a:spLocks noGrp="1"/>
          </p:cNvSpPr>
          <p:nvPr>
            <p:ph type="dt" sz="half" idx="10"/>
          </p:nvPr>
        </p:nvSpPr>
        <p:spPr/>
        <p:txBody>
          <a:bodyPr/>
          <a:lstStyle/>
          <a:p>
            <a:fld id="{8186F9F2-D90C-4892-B1B3-BD82E6096F9E}" type="datetime1">
              <a:rPr lang="it-IT" smtClean="0"/>
              <a:pPr/>
              <a:t>28/09/2019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16</a:t>
            </a:fld>
            <a:endParaRPr lang="it-IT"/>
          </a:p>
        </p:txBody>
      </p:sp>
      <p:sp>
        <p:nvSpPr>
          <p:cNvPr id="8" name="CasellaDiTesto 7"/>
          <p:cNvSpPr txBox="1"/>
          <p:nvPr/>
        </p:nvSpPr>
        <p:spPr>
          <a:xfrm>
            <a:off x="1403648" y="980728"/>
            <a:ext cx="6264696" cy="369332"/>
          </a:xfrm>
          <a:prstGeom prst="rect">
            <a:avLst/>
          </a:prstGeom>
          <a:noFill/>
        </p:spPr>
        <p:txBody>
          <a:bodyPr wrap="square" rtlCol="0">
            <a:spAutoFit/>
          </a:bodyPr>
          <a:lstStyle/>
          <a:p>
            <a:pPr algn="ctr"/>
            <a:r>
              <a:rPr lang="it-IT" b="1" dirty="0" smtClean="0">
                <a:solidFill>
                  <a:srgbClr val="0070C0"/>
                </a:solidFill>
              </a:rPr>
              <a:t>Integratori e doping per migliorare la prestazione sportiva</a:t>
            </a:r>
          </a:p>
        </p:txBody>
      </p:sp>
      <p:pic>
        <p:nvPicPr>
          <p:cNvPr id="31746" name="Picture 2" descr="C:\Users\Master\Desktop\Ultime foto\sp20.jpg"/>
          <p:cNvPicPr>
            <a:picLocks noChangeAspect="1" noChangeArrowheads="1"/>
          </p:cNvPicPr>
          <p:nvPr/>
        </p:nvPicPr>
        <p:blipFill>
          <a:blip r:embed="rId2" cstate="print"/>
          <a:srcRect/>
          <a:stretch>
            <a:fillRect/>
          </a:stretch>
        </p:blipFill>
        <p:spPr bwMode="auto">
          <a:xfrm>
            <a:off x="3131840" y="4581128"/>
            <a:ext cx="2813427" cy="187220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9" presetClass="entr" presetSubtype="0" decel="100000" fill="hold" nodeType="clickEffect">
                                  <p:stCondLst>
                                    <p:cond delay="0"/>
                                  </p:stCondLst>
                                  <p:childTnLst>
                                    <p:set>
                                      <p:cBhvr>
                                        <p:cTn id="15" dur="1" fill="hold">
                                          <p:stCondLst>
                                            <p:cond delay="0"/>
                                          </p:stCondLst>
                                        </p:cTn>
                                        <p:tgtEl>
                                          <p:spTgt spid="31746"/>
                                        </p:tgtEl>
                                        <p:attrNameLst>
                                          <p:attrName>style.visibility</p:attrName>
                                        </p:attrNameLst>
                                      </p:cBhvr>
                                      <p:to>
                                        <p:strVal val="visible"/>
                                      </p:to>
                                    </p:set>
                                    <p:anim calcmode="lin" valueType="num">
                                      <p:cBhvr>
                                        <p:cTn id="16" dur="500" fill="hold"/>
                                        <p:tgtEl>
                                          <p:spTgt spid="31746"/>
                                        </p:tgtEl>
                                        <p:attrNameLst>
                                          <p:attrName>ppt_w</p:attrName>
                                        </p:attrNameLst>
                                      </p:cBhvr>
                                      <p:tavLst>
                                        <p:tav tm="0">
                                          <p:val>
                                            <p:fltVal val="0"/>
                                          </p:val>
                                        </p:tav>
                                        <p:tav tm="100000">
                                          <p:val>
                                            <p:strVal val="#ppt_w"/>
                                          </p:val>
                                        </p:tav>
                                      </p:tavLst>
                                    </p:anim>
                                    <p:anim calcmode="lin" valueType="num">
                                      <p:cBhvr>
                                        <p:cTn id="17" dur="500" fill="hold"/>
                                        <p:tgtEl>
                                          <p:spTgt spid="31746"/>
                                        </p:tgtEl>
                                        <p:attrNameLst>
                                          <p:attrName>ppt_h</p:attrName>
                                        </p:attrNameLst>
                                      </p:cBhvr>
                                      <p:tavLst>
                                        <p:tav tm="0">
                                          <p:val>
                                            <p:fltVal val="0"/>
                                          </p:val>
                                        </p:tav>
                                        <p:tav tm="100000">
                                          <p:val>
                                            <p:strVal val="#ppt_h"/>
                                          </p:val>
                                        </p:tav>
                                      </p:tavLst>
                                    </p:anim>
                                    <p:anim calcmode="lin" valueType="num">
                                      <p:cBhvr>
                                        <p:cTn id="18" dur="500" fill="hold"/>
                                        <p:tgtEl>
                                          <p:spTgt spid="31746"/>
                                        </p:tgtEl>
                                        <p:attrNameLst>
                                          <p:attrName>style.rotation</p:attrName>
                                        </p:attrNameLst>
                                      </p:cBhvr>
                                      <p:tavLst>
                                        <p:tav tm="0">
                                          <p:val>
                                            <p:fltVal val="360"/>
                                          </p:val>
                                        </p:tav>
                                        <p:tav tm="100000">
                                          <p:val>
                                            <p:fltVal val="0"/>
                                          </p:val>
                                        </p:tav>
                                      </p:tavLst>
                                    </p:anim>
                                    <p:animEffect transition="in" filter="fade">
                                      <p:cBhvr>
                                        <p:cTn id="19" dur="500"/>
                                        <p:tgtEl>
                                          <p:spTgt spid="31746"/>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 calcmode="lin" valueType="num">
                                      <p:cBhvr>
                                        <p:cTn id="24"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25"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26" dur="1000"/>
                                        <p:tgtEl>
                                          <p:spTgt spid="4">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nodeType="click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anim calcmode="lin" valueType="num">
                                      <p:cBhvr>
                                        <p:cTn id="31"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32"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33" dur="1000"/>
                                        <p:tgtEl>
                                          <p:spTgt spid="4">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nodeType="clickEffect">
                                  <p:stCondLst>
                                    <p:cond delay="0"/>
                                  </p:stCondLst>
                                  <p:childTnLst>
                                    <p:set>
                                      <p:cBhvr>
                                        <p:cTn id="37" dur="1" fill="hold">
                                          <p:stCondLst>
                                            <p:cond delay="0"/>
                                          </p:stCondLst>
                                        </p:cTn>
                                        <p:tgtEl>
                                          <p:spTgt spid="4">
                                            <p:txEl>
                                              <p:pRg st="2" end="2"/>
                                            </p:txEl>
                                          </p:spTgt>
                                        </p:tgtEl>
                                        <p:attrNameLst>
                                          <p:attrName>style.visibility</p:attrName>
                                        </p:attrNameLst>
                                      </p:cBhvr>
                                      <p:to>
                                        <p:strVal val="visible"/>
                                      </p:to>
                                    </p:set>
                                    <p:anim calcmode="lin" valueType="num">
                                      <p:cBhvr>
                                        <p:cTn id="38" dur="10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39"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40"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260648"/>
            <a:ext cx="871296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3600" b="1" dirty="0" smtClean="0">
                <a:solidFill>
                  <a:srgbClr val="FF0000"/>
                </a:solidFill>
              </a:rPr>
              <a:t>L’importanza dello sport nell’adolescenza </a:t>
            </a: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556792"/>
            <a:ext cx="8352928" cy="1754326"/>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Durante il periodo adolescenziale</a:t>
            </a:r>
            <a:r>
              <a:rPr lang="it-IT" dirty="0" smtClean="0"/>
              <a:t>, molto spesso, i ragazzi hanno altri interessi e priorità, e questo può portare ad un rifiuto per l’attività sportiva perché non si ha più voglia di avere un impegno fisso e un condizionamento che possa rubare del tempo agli amici e alla vita sociale. </a:t>
            </a:r>
          </a:p>
          <a:p>
            <a:pPr algn="just"/>
            <a:r>
              <a:rPr lang="it-IT" b="1" dirty="0" smtClean="0">
                <a:solidFill>
                  <a:srgbClr val="FF0000"/>
                </a:solidFill>
              </a:rPr>
              <a:t>Anche tanti agonisti</a:t>
            </a:r>
            <a:r>
              <a:rPr lang="it-IT" dirty="0" smtClean="0"/>
              <a:t>, durante l’adolescenza abbandonano perché troppo stressati da ritmi impossibili e rimpiangono di non aver fatto quello che facevano gli altri.</a:t>
            </a:r>
            <a:endParaRPr lang="it-IT" dirty="0"/>
          </a:p>
        </p:txBody>
      </p:sp>
      <p:sp>
        <p:nvSpPr>
          <p:cNvPr id="6" name="Segnaposto data 5"/>
          <p:cNvSpPr>
            <a:spLocks noGrp="1"/>
          </p:cNvSpPr>
          <p:nvPr>
            <p:ph type="dt" sz="half" idx="10"/>
          </p:nvPr>
        </p:nvSpPr>
        <p:spPr/>
        <p:txBody>
          <a:bodyPr/>
          <a:lstStyle/>
          <a:p>
            <a:fld id="{DC32F7E5-D47C-4655-8FDC-63D43CD1B18C}" type="datetime1">
              <a:rPr lang="it-IT" smtClean="0"/>
              <a:pPr/>
              <a:t>28/09/2019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17</a:t>
            </a:fld>
            <a:endParaRPr lang="it-IT"/>
          </a:p>
        </p:txBody>
      </p:sp>
      <p:sp>
        <p:nvSpPr>
          <p:cNvPr id="8" name="CasellaDiTesto 7"/>
          <p:cNvSpPr txBox="1"/>
          <p:nvPr/>
        </p:nvSpPr>
        <p:spPr>
          <a:xfrm>
            <a:off x="1403648" y="980728"/>
            <a:ext cx="6264696" cy="369332"/>
          </a:xfrm>
          <a:prstGeom prst="rect">
            <a:avLst/>
          </a:prstGeom>
          <a:noFill/>
        </p:spPr>
        <p:txBody>
          <a:bodyPr wrap="square" rtlCol="0">
            <a:spAutoFit/>
          </a:bodyPr>
          <a:lstStyle/>
          <a:p>
            <a:pPr algn="ctr"/>
            <a:r>
              <a:rPr lang="it-IT" b="1" dirty="0" smtClean="0">
                <a:solidFill>
                  <a:srgbClr val="0070C0"/>
                </a:solidFill>
              </a:rPr>
              <a:t>Quando mollare sembra l’unica via d’uscita</a:t>
            </a:r>
          </a:p>
        </p:txBody>
      </p:sp>
      <p:pic>
        <p:nvPicPr>
          <p:cNvPr id="33794" name="Picture 2" descr="C:\Users\Master\Desktop\Ultime foto\sp16.jpg"/>
          <p:cNvPicPr>
            <a:picLocks noChangeAspect="1" noChangeArrowheads="1"/>
          </p:cNvPicPr>
          <p:nvPr/>
        </p:nvPicPr>
        <p:blipFill>
          <a:blip r:embed="rId2" cstate="print"/>
          <a:srcRect/>
          <a:stretch>
            <a:fillRect/>
          </a:stretch>
        </p:blipFill>
        <p:spPr bwMode="auto">
          <a:xfrm>
            <a:off x="1907704" y="3501008"/>
            <a:ext cx="5648012" cy="273630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9" presetClass="entr" presetSubtype="0" decel="100000" fill="hold" nodeType="clickEffect">
                                  <p:stCondLst>
                                    <p:cond delay="0"/>
                                  </p:stCondLst>
                                  <p:childTnLst>
                                    <p:set>
                                      <p:cBhvr>
                                        <p:cTn id="15" dur="1" fill="hold">
                                          <p:stCondLst>
                                            <p:cond delay="0"/>
                                          </p:stCondLst>
                                        </p:cTn>
                                        <p:tgtEl>
                                          <p:spTgt spid="33794"/>
                                        </p:tgtEl>
                                        <p:attrNameLst>
                                          <p:attrName>style.visibility</p:attrName>
                                        </p:attrNameLst>
                                      </p:cBhvr>
                                      <p:to>
                                        <p:strVal val="visible"/>
                                      </p:to>
                                    </p:set>
                                    <p:anim calcmode="lin" valueType="num">
                                      <p:cBhvr>
                                        <p:cTn id="16" dur="500" fill="hold"/>
                                        <p:tgtEl>
                                          <p:spTgt spid="33794"/>
                                        </p:tgtEl>
                                        <p:attrNameLst>
                                          <p:attrName>ppt_w</p:attrName>
                                        </p:attrNameLst>
                                      </p:cBhvr>
                                      <p:tavLst>
                                        <p:tav tm="0">
                                          <p:val>
                                            <p:fltVal val="0"/>
                                          </p:val>
                                        </p:tav>
                                        <p:tav tm="100000">
                                          <p:val>
                                            <p:strVal val="#ppt_w"/>
                                          </p:val>
                                        </p:tav>
                                      </p:tavLst>
                                    </p:anim>
                                    <p:anim calcmode="lin" valueType="num">
                                      <p:cBhvr>
                                        <p:cTn id="17" dur="500" fill="hold"/>
                                        <p:tgtEl>
                                          <p:spTgt spid="33794"/>
                                        </p:tgtEl>
                                        <p:attrNameLst>
                                          <p:attrName>ppt_h</p:attrName>
                                        </p:attrNameLst>
                                      </p:cBhvr>
                                      <p:tavLst>
                                        <p:tav tm="0">
                                          <p:val>
                                            <p:fltVal val="0"/>
                                          </p:val>
                                        </p:tav>
                                        <p:tav tm="100000">
                                          <p:val>
                                            <p:strVal val="#ppt_h"/>
                                          </p:val>
                                        </p:tav>
                                      </p:tavLst>
                                    </p:anim>
                                    <p:anim calcmode="lin" valueType="num">
                                      <p:cBhvr>
                                        <p:cTn id="18" dur="500" fill="hold"/>
                                        <p:tgtEl>
                                          <p:spTgt spid="33794"/>
                                        </p:tgtEl>
                                        <p:attrNameLst>
                                          <p:attrName>style.rotation</p:attrName>
                                        </p:attrNameLst>
                                      </p:cBhvr>
                                      <p:tavLst>
                                        <p:tav tm="0">
                                          <p:val>
                                            <p:fltVal val="360"/>
                                          </p:val>
                                        </p:tav>
                                        <p:tav tm="100000">
                                          <p:val>
                                            <p:fltVal val="0"/>
                                          </p:val>
                                        </p:tav>
                                      </p:tavLst>
                                    </p:anim>
                                    <p:animEffect transition="in" filter="fade">
                                      <p:cBhvr>
                                        <p:cTn id="19" dur="500"/>
                                        <p:tgtEl>
                                          <p:spTgt spid="33794"/>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 calcmode="lin" valueType="num">
                                      <p:cBhvr>
                                        <p:cTn id="24"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25"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26" dur="1000"/>
                                        <p:tgtEl>
                                          <p:spTgt spid="4">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nodeType="click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anim calcmode="lin" valueType="num">
                                      <p:cBhvr>
                                        <p:cTn id="31"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32"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33"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260648"/>
            <a:ext cx="871296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3600" b="1" dirty="0" smtClean="0">
                <a:solidFill>
                  <a:srgbClr val="FF0000"/>
                </a:solidFill>
              </a:rPr>
              <a:t>L’importanza dello sport nell’adolescenza </a:t>
            </a: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556792"/>
            <a:ext cx="8352928" cy="2862322"/>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Gli adolescenti </a:t>
            </a:r>
            <a:r>
              <a:rPr lang="it-IT" dirty="0" smtClean="0"/>
              <a:t>vanno così facilmente incontro al </a:t>
            </a:r>
            <a:r>
              <a:rPr lang="it-IT" i="1" dirty="0" err="1" smtClean="0"/>
              <a:t>drop</a:t>
            </a:r>
            <a:r>
              <a:rPr lang="it-IT" i="1" dirty="0" smtClean="0"/>
              <a:t> out</a:t>
            </a:r>
            <a:r>
              <a:rPr lang="it-IT" dirty="0" smtClean="0"/>
              <a:t> sportivo, ovvero l’abbandono del proprio sport perché carichi o sovraccarichi di troppe responsabilità: </a:t>
            </a:r>
          </a:p>
          <a:p>
            <a:pPr algn="just"/>
            <a:r>
              <a:rPr lang="it-IT" b="1" dirty="0" smtClean="0">
                <a:solidFill>
                  <a:srgbClr val="FF0000"/>
                </a:solidFill>
              </a:rPr>
              <a:t>Il 38% </a:t>
            </a:r>
            <a:r>
              <a:rPr lang="it-IT" dirty="0" smtClean="0"/>
              <a:t>dichiara di aver lasciato per via dei troppi compiti e degli impegni scolastici, </a:t>
            </a:r>
          </a:p>
          <a:p>
            <a:pPr algn="just"/>
            <a:r>
              <a:rPr lang="it-IT" b="1" dirty="0" smtClean="0">
                <a:solidFill>
                  <a:srgbClr val="FF0000"/>
                </a:solidFill>
              </a:rPr>
              <a:t>Il 36% </a:t>
            </a:r>
            <a:r>
              <a:rPr lang="it-IT" dirty="0" smtClean="0"/>
              <a:t>per mancanza di voglia e motivazione mentre </a:t>
            </a:r>
            <a:r>
              <a:rPr lang="it-IT" b="1" dirty="0" smtClean="0">
                <a:solidFill>
                  <a:srgbClr val="FF0000"/>
                </a:solidFill>
              </a:rPr>
              <a:t>il 22% </a:t>
            </a:r>
            <a:r>
              <a:rPr lang="it-IT" dirty="0" smtClean="0"/>
              <a:t>a causa di problemi fisici. </a:t>
            </a:r>
          </a:p>
          <a:p>
            <a:pPr algn="just"/>
            <a:r>
              <a:rPr lang="it-IT" b="1" dirty="0" smtClean="0">
                <a:solidFill>
                  <a:srgbClr val="FF0000"/>
                </a:solidFill>
              </a:rPr>
              <a:t>I ragazzi </a:t>
            </a:r>
            <a:r>
              <a:rPr lang="it-IT" dirty="0" smtClean="0"/>
              <a:t>parlano di blocchi emotivi, mal di testa, mal di pancia, tachicardia, tremori, nodi alla gola, perché sperimentano alti livelli di ansia e di stress legati ai risultati sportivi.</a:t>
            </a:r>
          </a:p>
          <a:p>
            <a:pPr algn="just"/>
            <a:r>
              <a:rPr lang="it-IT" b="1" dirty="0" smtClean="0">
                <a:solidFill>
                  <a:srgbClr val="FF0000"/>
                </a:solidFill>
              </a:rPr>
              <a:t>Altre volte </a:t>
            </a:r>
            <a:r>
              <a:rPr lang="it-IT" dirty="0" smtClean="0"/>
              <a:t>gli adolescenti manifestano nello sport i propri disagi interiori, come ad esempio la rottura delle regole, il saltare gli allenamenti, l’avere problemi con i compagni e con l’istruttore.</a:t>
            </a:r>
            <a:endParaRPr lang="it-IT" dirty="0"/>
          </a:p>
        </p:txBody>
      </p:sp>
      <p:sp>
        <p:nvSpPr>
          <p:cNvPr id="6" name="Segnaposto data 5"/>
          <p:cNvSpPr>
            <a:spLocks noGrp="1"/>
          </p:cNvSpPr>
          <p:nvPr>
            <p:ph type="dt" sz="half" idx="10"/>
          </p:nvPr>
        </p:nvSpPr>
        <p:spPr/>
        <p:txBody>
          <a:bodyPr/>
          <a:lstStyle/>
          <a:p>
            <a:fld id="{642347CD-716A-492F-8DFF-A401943E69E7}" type="datetime1">
              <a:rPr lang="it-IT" smtClean="0"/>
              <a:pPr/>
              <a:t>28/09/2019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18</a:t>
            </a:fld>
            <a:endParaRPr lang="it-IT"/>
          </a:p>
        </p:txBody>
      </p:sp>
      <p:sp>
        <p:nvSpPr>
          <p:cNvPr id="8" name="CasellaDiTesto 7"/>
          <p:cNvSpPr txBox="1"/>
          <p:nvPr/>
        </p:nvSpPr>
        <p:spPr>
          <a:xfrm>
            <a:off x="1403648" y="980728"/>
            <a:ext cx="6264696" cy="369332"/>
          </a:xfrm>
          <a:prstGeom prst="rect">
            <a:avLst/>
          </a:prstGeom>
          <a:noFill/>
        </p:spPr>
        <p:txBody>
          <a:bodyPr wrap="square" rtlCol="0">
            <a:spAutoFit/>
          </a:bodyPr>
          <a:lstStyle/>
          <a:p>
            <a:pPr algn="ctr"/>
            <a:r>
              <a:rPr lang="it-IT" b="1" i="1" dirty="0" smtClean="0">
                <a:solidFill>
                  <a:srgbClr val="0070C0"/>
                </a:solidFill>
              </a:rPr>
              <a:t>Il </a:t>
            </a:r>
            <a:r>
              <a:rPr lang="it-IT" b="1" i="1" dirty="0" err="1" smtClean="0">
                <a:solidFill>
                  <a:srgbClr val="0070C0"/>
                </a:solidFill>
              </a:rPr>
              <a:t>drop</a:t>
            </a:r>
            <a:r>
              <a:rPr lang="it-IT" b="1" i="1" dirty="0" smtClean="0">
                <a:solidFill>
                  <a:srgbClr val="0070C0"/>
                </a:solidFill>
              </a:rPr>
              <a:t> out</a:t>
            </a:r>
            <a:r>
              <a:rPr lang="it-IT" b="1" dirty="0" smtClean="0">
                <a:solidFill>
                  <a:srgbClr val="0070C0"/>
                </a:solidFill>
              </a:rPr>
              <a:t> sportivo</a:t>
            </a:r>
          </a:p>
        </p:txBody>
      </p:sp>
      <p:pic>
        <p:nvPicPr>
          <p:cNvPr id="32770" name="Picture 2" descr="C:\Users\Master\Desktop\Ultime foto\sp29.jpg"/>
          <p:cNvPicPr>
            <a:picLocks noChangeAspect="1" noChangeArrowheads="1"/>
          </p:cNvPicPr>
          <p:nvPr/>
        </p:nvPicPr>
        <p:blipFill>
          <a:blip r:embed="rId2" cstate="print"/>
          <a:srcRect/>
          <a:stretch>
            <a:fillRect/>
          </a:stretch>
        </p:blipFill>
        <p:spPr bwMode="auto">
          <a:xfrm>
            <a:off x="2987824" y="4509120"/>
            <a:ext cx="3024336" cy="187827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9" presetClass="entr" presetSubtype="0" decel="100000" fill="hold" nodeType="clickEffect">
                                  <p:stCondLst>
                                    <p:cond delay="0"/>
                                  </p:stCondLst>
                                  <p:childTnLst>
                                    <p:set>
                                      <p:cBhvr>
                                        <p:cTn id="15" dur="1" fill="hold">
                                          <p:stCondLst>
                                            <p:cond delay="0"/>
                                          </p:stCondLst>
                                        </p:cTn>
                                        <p:tgtEl>
                                          <p:spTgt spid="32770"/>
                                        </p:tgtEl>
                                        <p:attrNameLst>
                                          <p:attrName>style.visibility</p:attrName>
                                        </p:attrNameLst>
                                      </p:cBhvr>
                                      <p:to>
                                        <p:strVal val="visible"/>
                                      </p:to>
                                    </p:set>
                                    <p:anim calcmode="lin" valueType="num">
                                      <p:cBhvr>
                                        <p:cTn id="16" dur="500" fill="hold"/>
                                        <p:tgtEl>
                                          <p:spTgt spid="32770"/>
                                        </p:tgtEl>
                                        <p:attrNameLst>
                                          <p:attrName>ppt_w</p:attrName>
                                        </p:attrNameLst>
                                      </p:cBhvr>
                                      <p:tavLst>
                                        <p:tav tm="0">
                                          <p:val>
                                            <p:fltVal val="0"/>
                                          </p:val>
                                        </p:tav>
                                        <p:tav tm="100000">
                                          <p:val>
                                            <p:strVal val="#ppt_w"/>
                                          </p:val>
                                        </p:tav>
                                      </p:tavLst>
                                    </p:anim>
                                    <p:anim calcmode="lin" valueType="num">
                                      <p:cBhvr>
                                        <p:cTn id="17" dur="500" fill="hold"/>
                                        <p:tgtEl>
                                          <p:spTgt spid="32770"/>
                                        </p:tgtEl>
                                        <p:attrNameLst>
                                          <p:attrName>ppt_h</p:attrName>
                                        </p:attrNameLst>
                                      </p:cBhvr>
                                      <p:tavLst>
                                        <p:tav tm="0">
                                          <p:val>
                                            <p:fltVal val="0"/>
                                          </p:val>
                                        </p:tav>
                                        <p:tav tm="100000">
                                          <p:val>
                                            <p:strVal val="#ppt_h"/>
                                          </p:val>
                                        </p:tav>
                                      </p:tavLst>
                                    </p:anim>
                                    <p:anim calcmode="lin" valueType="num">
                                      <p:cBhvr>
                                        <p:cTn id="18" dur="500" fill="hold"/>
                                        <p:tgtEl>
                                          <p:spTgt spid="32770"/>
                                        </p:tgtEl>
                                        <p:attrNameLst>
                                          <p:attrName>style.rotation</p:attrName>
                                        </p:attrNameLst>
                                      </p:cBhvr>
                                      <p:tavLst>
                                        <p:tav tm="0">
                                          <p:val>
                                            <p:fltVal val="360"/>
                                          </p:val>
                                        </p:tav>
                                        <p:tav tm="100000">
                                          <p:val>
                                            <p:fltVal val="0"/>
                                          </p:val>
                                        </p:tav>
                                      </p:tavLst>
                                    </p:anim>
                                    <p:animEffect transition="in" filter="fade">
                                      <p:cBhvr>
                                        <p:cTn id="19" dur="500"/>
                                        <p:tgtEl>
                                          <p:spTgt spid="32770"/>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 calcmode="lin" valueType="num">
                                      <p:cBhvr>
                                        <p:cTn id="24"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25"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26" dur="1000"/>
                                        <p:tgtEl>
                                          <p:spTgt spid="4">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nodeType="click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anim calcmode="lin" valueType="num">
                                      <p:cBhvr>
                                        <p:cTn id="31"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32"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33" dur="1000"/>
                                        <p:tgtEl>
                                          <p:spTgt spid="4">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nodeType="clickEffect">
                                  <p:stCondLst>
                                    <p:cond delay="0"/>
                                  </p:stCondLst>
                                  <p:childTnLst>
                                    <p:set>
                                      <p:cBhvr>
                                        <p:cTn id="37" dur="1" fill="hold">
                                          <p:stCondLst>
                                            <p:cond delay="0"/>
                                          </p:stCondLst>
                                        </p:cTn>
                                        <p:tgtEl>
                                          <p:spTgt spid="4">
                                            <p:txEl>
                                              <p:pRg st="2" end="2"/>
                                            </p:txEl>
                                          </p:spTgt>
                                        </p:tgtEl>
                                        <p:attrNameLst>
                                          <p:attrName>style.visibility</p:attrName>
                                        </p:attrNameLst>
                                      </p:cBhvr>
                                      <p:to>
                                        <p:strVal val="visible"/>
                                      </p:to>
                                    </p:set>
                                    <p:anim calcmode="lin" valueType="num">
                                      <p:cBhvr>
                                        <p:cTn id="38" dur="10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39"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40" dur="1000"/>
                                        <p:tgtEl>
                                          <p:spTgt spid="4">
                                            <p:txEl>
                                              <p:pRg st="2" end="2"/>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55" presetClass="entr" presetSubtype="0" fill="hold" nodeType="clickEffect">
                                  <p:stCondLst>
                                    <p:cond delay="0"/>
                                  </p:stCondLst>
                                  <p:childTnLst>
                                    <p:set>
                                      <p:cBhvr>
                                        <p:cTn id="44" dur="1" fill="hold">
                                          <p:stCondLst>
                                            <p:cond delay="0"/>
                                          </p:stCondLst>
                                        </p:cTn>
                                        <p:tgtEl>
                                          <p:spTgt spid="4">
                                            <p:txEl>
                                              <p:pRg st="3" end="3"/>
                                            </p:txEl>
                                          </p:spTgt>
                                        </p:tgtEl>
                                        <p:attrNameLst>
                                          <p:attrName>style.visibility</p:attrName>
                                        </p:attrNameLst>
                                      </p:cBhvr>
                                      <p:to>
                                        <p:strVal val="visible"/>
                                      </p:to>
                                    </p:set>
                                    <p:anim calcmode="lin" valueType="num">
                                      <p:cBhvr>
                                        <p:cTn id="45" dur="1000" fill="hold"/>
                                        <p:tgtEl>
                                          <p:spTgt spid="4">
                                            <p:txEl>
                                              <p:pRg st="3" end="3"/>
                                            </p:txEl>
                                          </p:spTgt>
                                        </p:tgtEl>
                                        <p:attrNameLst>
                                          <p:attrName>ppt_w</p:attrName>
                                        </p:attrNameLst>
                                      </p:cBhvr>
                                      <p:tavLst>
                                        <p:tav tm="0">
                                          <p:val>
                                            <p:strVal val="#ppt_w*0.70"/>
                                          </p:val>
                                        </p:tav>
                                        <p:tav tm="100000">
                                          <p:val>
                                            <p:strVal val="#ppt_w"/>
                                          </p:val>
                                        </p:tav>
                                      </p:tavLst>
                                    </p:anim>
                                    <p:anim calcmode="lin" valueType="num">
                                      <p:cBhvr>
                                        <p:cTn id="46" dur="1000" fill="hold"/>
                                        <p:tgtEl>
                                          <p:spTgt spid="4">
                                            <p:txEl>
                                              <p:pRg st="3" end="3"/>
                                            </p:txEl>
                                          </p:spTgt>
                                        </p:tgtEl>
                                        <p:attrNameLst>
                                          <p:attrName>ppt_h</p:attrName>
                                        </p:attrNameLst>
                                      </p:cBhvr>
                                      <p:tavLst>
                                        <p:tav tm="0">
                                          <p:val>
                                            <p:strVal val="#ppt_h"/>
                                          </p:val>
                                        </p:tav>
                                        <p:tav tm="100000">
                                          <p:val>
                                            <p:strVal val="#ppt_h"/>
                                          </p:val>
                                        </p:tav>
                                      </p:tavLst>
                                    </p:anim>
                                    <p:animEffect transition="in" filter="fade">
                                      <p:cBhvr>
                                        <p:cTn id="47" dur="1000"/>
                                        <p:tgtEl>
                                          <p:spTgt spid="4">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5" presetClass="entr" presetSubtype="0" fill="hold" nodeType="clickEffect">
                                  <p:stCondLst>
                                    <p:cond delay="0"/>
                                  </p:stCondLst>
                                  <p:childTnLst>
                                    <p:set>
                                      <p:cBhvr>
                                        <p:cTn id="51" dur="1" fill="hold">
                                          <p:stCondLst>
                                            <p:cond delay="0"/>
                                          </p:stCondLst>
                                        </p:cTn>
                                        <p:tgtEl>
                                          <p:spTgt spid="4">
                                            <p:txEl>
                                              <p:pRg st="4" end="4"/>
                                            </p:txEl>
                                          </p:spTgt>
                                        </p:tgtEl>
                                        <p:attrNameLst>
                                          <p:attrName>style.visibility</p:attrName>
                                        </p:attrNameLst>
                                      </p:cBhvr>
                                      <p:to>
                                        <p:strVal val="visible"/>
                                      </p:to>
                                    </p:set>
                                    <p:anim calcmode="lin" valueType="num">
                                      <p:cBhvr>
                                        <p:cTn id="52" dur="1000" fill="hold"/>
                                        <p:tgtEl>
                                          <p:spTgt spid="4">
                                            <p:txEl>
                                              <p:pRg st="4" end="4"/>
                                            </p:txEl>
                                          </p:spTgt>
                                        </p:tgtEl>
                                        <p:attrNameLst>
                                          <p:attrName>ppt_w</p:attrName>
                                        </p:attrNameLst>
                                      </p:cBhvr>
                                      <p:tavLst>
                                        <p:tav tm="0">
                                          <p:val>
                                            <p:strVal val="#ppt_w*0.70"/>
                                          </p:val>
                                        </p:tav>
                                        <p:tav tm="100000">
                                          <p:val>
                                            <p:strVal val="#ppt_w"/>
                                          </p:val>
                                        </p:tav>
                                      </p:tavLst>
                                    </p:anim>
                                    <p:anim calcmode="lin" valueType="num">
                                      <p:cBhvr>
                                        <p:cTn id="53" dur="1000" fill="hold"/>
                                        <p:tgtEl>
                                          <p:spTgt spid="4">
                                            <p:txEl>
                                              <p:pRg st="4" end="4"/>
                                            </p:txEl>
                                          </p:spTgt>
                                        </p:tgtEl>
                                        <p:attrNameLst>
                                          <p:attrName>ppt_h</p:attrName>
                                        </p:attrNameLst>
                                      </p:cBhvr>
                                      <p:tavLst>
                                        <p:tav tm="0">
                                          <p:val>
                                            <p:strVal val="#ppt_h"/>
                                          </p:val>
                                        </p:tav>
                                        <p:tav tm="100000">
                                          <p:val>
                                            <p:strVal val="#ppt_h"/>
                                          </p:val>
                                        </p:tav>
                                      </p:tavLst>
                                    </p:anim>
                                    <p:animEffect transition="in" filter="fade">
                                      <p:cBhvr>
                                        <p:cTn id="54" dur="1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260648"/>
            <a:ext cx="871296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3600" b="1" dirty="0" smtClean="0">
                <a:solidFill>
                  <a:srgbClr val="FF0000"/>
                </a:solidFill>
              </a:rPr>
              <a:t>L’importanza dello sport nell’adolescenza </a:t>
            </a: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t>
            </a:r>
            <a:br>
              <a:rPr lang="it-IT" sz="4000" b="1" dirty="0" smtClean="0">
                <a:solidFill>
                  <a:srgbClr val="FF0000"/>
                </a:solidFill>
              </a:rPr>
            </a:br>
            <a:endParaRPr lang="it-IT" sz="4000" b="1" dirty="0">
              <a:solidFill>
                <a:srgbClr val="FF0000"/>
              </a:solidFill>
            </a:endParaRPr>
          </a:p>
        </p:txBody>
      </p:sp>
      <p:sp>
        <p:nvSpPr>
          <p:cNvPr id="6" name="Segnaposto data 5"/>
          <p:cNvSpPr>
            <a:spLocks noGrp="1"/>
          </p:cNvSpPr>
          <p:nvPr>
            <p:ph type="dt" sz="half" idx="10"/>
          </p:nvPr>
        </p:nvSpPr>
        <p:spPr/>
        <p:txBody>
          <a:bodyPr/>
          <a:lstStyle/>
          <a:p>
            <a:fld id="{3E0AB1F0-429E-44D0-BE18-235758DCAFD5}" type="datetime1">
              <a:rPr lang="it-IT" smtClean="0"/>
              <a:pPr/>
              <a:t>28/09/2019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19</a:t>
            </a:fld>
            <a:endParaRPr lang="it-IT"/>
          </a:p>
        </p:txBody>
      </p:sp>
      <p:sp>
        <p:nvSpPr>
          <p:cNvPr id="8" name="CasellaDiTesto 7"/>
          <p:cNvSpPr txBox="1"/>
          <p:nvPr/>
        </p:nvSpPr>
        <p:spPr>
          <a:xfrm>
            <a:off x="1403648" y="980728"/>
            <a:ext cx="6264696" cy="369332"/>
          </a:xfrm>
          <a:prstGeom prst="rect">
            <a:avLst/>
          </a:prstGeom>
          <a:noFill/>
        </p:spPr>
        <p:txBody>
          <a:bodyPr wrap="square" rtlCol="0">
            <a:spAutoFit/>
          </a:bodyPr>
          <a:lstStyle/>
          <a:p>
            <a:pPr algn="ctr"/>
            <a:r>
              <a:rPr lang="it-IT" b="1" dirty="0" smtClean="0">
                <a:solidFill>
                  <a:srgbClr val="0070C0"/>
                </a:solidFill>
              </a:rPr>
              <a:t>Come prevenire Il fenomeno dell’abbandono sportivo</a:t>
            </a:r>
          </a:p>
        </p:txBody>
      </p:sp>
      <p:sp>
        <p:nvSpPr>
          <p:cNvPr id="9" name="Rettangolo 8"/>
          <p:cNvSpPr/>
          <p:nvPr/>
        </p:nvSpPr>
        <p:spPr>
          <a:xfrm>
            <a:off x="539552" y="1484784"/>
            <a:ext cx="3240360"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Con una più attenta e ragionata progettazione dei programmi sportivi da parte delle Federazioni Sportive Nazionali</a:t>
            </a:r>
            <a:endParaRPr lang="it-IT" b="1" dirty="0">
              <a:solidFill>
                <a:srgbClr val="FFFF00"/>
              </a:solidFill>
            </a:endParaRPr>
          </a:p>
        </p:txBody>
      </p:sp>
      <p:sp>
        <p:nvSpPr>
          <p:cNvPr id="10" name="Rettangolo 9"/>
          <p:cNvSpPr/>
          <p:nvPr/>
        </p:nvSpPr>
        <p:spPr>
          <a:xfrm>
            <a:off x="539552" y="3068960"/>
            <a:ext cx="3240360"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Non esasperare l’attività agonistica in età precoce (da non confondersi con un avviamento precoce all’attività motoria e al gioco)</a:t>
            </a:r>
            <a:endParaRPr lang="it-IT" b="1" dirty="0">
              <a:solidFill>
                <a:srgbClr val="FFFF00"/>
              </a:solidFill>
            </a:endParaRPr>
          </a:p>
        </p:txBody>
      </p:sp>
      <p:sp>
        <p:nvSpPr>
          <p:cNvPr id="11" name="Rettangolo 10"/>
          <p:cNvSpPr/>
          <p:nvPr/>
        </p:nvSpPr>
        <p:spPr>
          <a:xfrm>
            <a:off x="539552" y="4725144"/>
            <a:ext cx="3240360"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Fare giocare allo sport e non fare praticare lo sport</a:t>
            </a:r>
            <a:endParaRPr lang="it-IT" b="1" dirty="0">
              <a:solidFill>
                <a:srgbClr val="FFFF00"/>
              </a:solidFill>
            </a:endParaRPr>
          </a:p>
        </p:txBody>
      </p:sp>
      <p:sp>
        <p:nvSpPr>
          <p:cNvPr id="12" name="Rettangolo 11"/>
          <p:cNvSpPr/>
          <p:nvPr/>
        </p:nvSpPr>
        <p:spPr>
          <a:xfrm>
            <a:off x="4860032" y="1484784"/>
            <a:ext cx="3816424"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Fare “provare” al bambino un ventaglio di attività sportive, in modo che possa scegliere autonomamente quello sport a lui più congeniale e che gli piace di più</a:t>
            </a:r>
            <a:endParaRPr lang="it-IT" b="1" dirty="0">
              <a:solidFill>
                <a:srgbClr val="FFFF00"/>
              </a:solidFill>
            </a:endParaRPr>
          </a:p>
        </p:txBody>
      </p:sp>
      <p:sp>
        <p:nvSpPr>
          <p:cNvPr id="13" name="Rettangolo 12"/>
          <p:cNvSpPr/>
          <p:nvPr/>
        </p:nvSpPr>
        <p:spPr>
          <a:xfrm>
            <a:off x="4860032" y="3140968"/>
            <a:ext cx="3816424"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Con una maggiore conoscenza, teorica e pratica, di alcune discipline scientifiche come la psico-pedagogia e la psicologia dello sport</a:t>
            </a:r>
            <a:endParaRPr lang="it-IT" b="1" dirty="0">
              <a:solidFill>
                <a:srgbClr val="FFFF00"/>
              </a:solidFill>
            </a:endParaRPr>
          </a:p>
        </p:txBody>
      </p:sp>
      <p:sp>
        <p:nvSpPr>
          <p:cNvPr id="14" name="Rettangolo 13"/>
          <p:cNvSpPr/>
          <p:nvPr/>
        </p:nvSpPr>
        <p:spPr>
          <a:xfrm>
            <a:off x="4860032" y="4725144"/>
            <a:ext cx="3816424"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Formare nuovi Istruttori-Educatori che strutturino le lezioni e gli allenamenti più divertenti, interessanti e didatticamente validi</a:t>
            </a:r>
            <a:endParaRPr lang="it-IT"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p:cTn id="16" dur="1000" fill="hold"/>
                                        <p:tgtEl>
                                          <p:spTgt spid="9"/>
                                        </p:tgtEl>
                                        <p:attrNameLst>
                                          <p:attrName>ppt_w</p:attrName>
                                        </p:attrNameLst>
                                      </p:cBhvr>
                                      <p:tavLst>
                                        <p:tav tm="0">
                                          <p:val>
                                            <p:strVal val="#ppt_w*0.70"/>
                                          </p:val>
                                        </p:tav>
                                        <p:tav tm="100000">
                                          <p:val>
                                            <p:strVal val="#ppt_w"/>
                                          </p:val>
                                        </p:tav>
                                      </p:tavLst>
                                    </p:anim>
                                    <p:anim calcmode="lin" valueType="num">
                                      <p:cBhvr>
                                        <p:cTn id="17" dur="1000" fill="hold"/>
                                        <p:tgtEl>
                                          <p:spTgt spid="9"/>
                                        </p:tgtEl>
                                        <p:attrNameLst>
                                          <p:attrName>ppt_h</p:attrName>
                                        </p:attrNameLst>
                                      </p:cBhvr>
                                      <p:tavLst>
                                        <p:tav tm="0">
                                          <p:val>
                                            <p:strVal val="#ppt_h"/>
                                          </p:val>
                                        </p:tav>
                                        <p:tav tm="100000">
                                          <p:val>
                                            <p:strVal val="#ppt_h"/>
                                          </p:val>
                                        </p:tav>
                                      </p:tavLst>
                                    </p:anim>
                                    <p:animEffect transition="in" filter="fade">
                                      <p:cBhvr>
                                        <p:cTn id="18" dur="10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p:cTn id="23" dur="1000" fill="hold"/>
                                        <p:tgtEl>
                                          <p:spTgt spid="10"/>
                                        </p:tgtEl>
                                        <p:attrNameLst>
                                          <p:attrName>ppt_w</p:attrName>
                                        </p:attrNameLst>
                                      </p:cBhvr>
                                      <p:tavLst>
                                        <p:tav tm="0">
                                          <p:val>
                                            <p:strVal val="#ppt_w*0.70"/>
                                          </p:val>
                                        </p:tav>
                                        <p:tav tm="100000">
                                          <p:val>
                                            <p:strVal val="#ppt_w"/>
                                          </p:val>
                                        </p:tav>
                                      </p:tavLst>
                                    </p:anim>
                                    <p:anim calcmode="lin" valueType="num">
                                      <p:cBhvr>
                                        <p:cTn id="24" dur="1000" fill="hold"/>
                                        <p:tgtEl>
                                          <p:spTgt spid="10"/>
                                        </p:tgtEl>
                                        <p:attrNameLst>
                                          <p:attrName>ppt_h</p:attrName>
                                        </p:attrNameLst>
                                      </p:cBhvr>
                                      <p:tavLst>
                                        <p:tav tm="0">
                                          <p:val>
                                            <p:strVal val="#ppt_h"/>
                                          </p:val>
                                        </p:tav>
                                        <p:tav tm="100000">
                                          <p:val>
                                            <p:strVal val="#ppt_h"/>
                                          </p:val>
                                        </p:tav>
                                      </p:tavLst>
                                    </p:anim>
                                    <p:animEffect transition="in" filter="fade">
                                      <p:cBhvr>
                                        <p:cTn id="25" dur="10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55"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p:cTn id="30" dur="1000" fill="hold"/>
                                        <p:tgtEl>
                                          <p:spTgt spid="11"/>
                                        </p:tgtEl>
                                        <p:attrNameLst>
                                          <p:attrName>ppt_w</p:attrName>
                                        </p:attrNameLst>
                                      </p:cBhvr>
                                      <p:tavLst>
                                        <p:tav tm="0">
                                          <p:val>
                                            <p:strVal val="#ppt_w*0.70"/>
                                          </p:val>
                                        </p:tav>
                                        <p:tav tm="100000">
                                          <p:val>
                                            <p:strVal val="#ppt_w"/>
                                          </p:val>
                                        </p:tav>
                                      </p:tavLst>
                                    </p:anim>
                                    <p:anim calcmode="lin" valueType="num">
                                      <p:cBhvr>
                                        <p:cTn id="31" dur="1000" fill="hold"/>
                                        <p:tgtEl>
                                          <p:spTgt spid="11"/>
                                        </p:tgtEl>
                                        <p:attrNameLst>
                                          <p:attrName>ppt_h</p:attrName>
                                        </p:attrNameLst>
                                      </p:cBhvr>
                                      <p:tavLst>
                                        <p:tav tm="0">
                                          <p:val>
                                            <p:strVal val="#ppt_h"/>
                                          </p:val>
                                        </p:tav>
                                        <p:tav tm="100000">
                                          <p:val>
                                            <p:strVal val="#ppt_h"/>
                                          </p:val>
                                        </p:tav>
                                      </p:tavLst>
                                    </p:anim>
                                    <p:animEffect transition="in" filter="fade">
                                      <p:cBhvr>
                                        <p:cTn id="32" dur="10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55"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p:cTn id="37" dur="1000" fill="hold"/>
                                        <p:tgtEl>
                                          <p:spTgt spid="12"/>
                                        </p:tgtEl>
                                        <p:attrNameLst>
                                          <p:attrName>ppt_w</p:attrName>
                                        </p:attrNameLst>
                                      </p:cBhvr>
                                      <p:tavLst>
                                        <p:tav tm="0">
                                          <p:val>
                                            <p:strVal val="#ppt_w*0.70"/>
                                          </p:val>
                                        </p:tav>
                                        <p:tav tm="100000">
                                          <p:val>
                                            <p:strVal val="#ppt_w"/>
                                          </p:val>
                                        </p:tav>
                                      </p:tavLst>
                                    </p:anim>
                                    <p:anim calcmode="lin" valueType="num">
                                      <p:cBhvr>
                                        <p:cTn id="38" dur="1000" fill="hold"/>
                                        <p:tgtEl>
                                          <p:spTgt spid="12"/>
                                        </p:tgtEl>
                                        <p:attrNameLst>
                                          <p:attrName>ppt_h</p:attrName>
                                        </p:attrNameLst>
                                      </p:cBhvr>
                                      <p:tavLst>
                                        <p:tav tm="0">
                                          <p:val>
                                            <p:strVal val="#ppt_h"/>
                                          </p:val>
                                        </p:tav>
                                        <p:tav tm="100000">
                                          <p:val>
                                            <p:strVal val="#ppt_h"/>
                                          </p:val>
                                        </p:tav>
                                      </p:tavLst>
                                    </p:anim>
                                    <p:animEffect transition="in" filter="fade">
                                      <p:cBhvr>
                                        <p:cTn id="39" dur="1000"/>
                                        <p:tgtEl>
                                          <p:spTgt spid="12"/>
                                        </p:tgtEl>
                                      </p:cBhvr>
                                    </p:animEffect>
                                  </p:childTnLst>
                                </p:cTn>
                              </p:par>
                            </p:childTnLst>
                          </p:cTn>
                        </p:par>
                      </p:childTnLst>
                    </p:cTn>
                  </p:par>
                  <p:par>
                    <p:cTn id="40" fill="hold">
                      <p:stCondLst>
                        <p:cond delay="indefinite"/>
                      </p:stCondLst>
                      <p:childTnLst>
                        <p:par>
                          <p:cTn id="41" fill="hold">
                            <p:stCondLst>
                              <p:cond delay="0"/>
                            </p:stCondLst>
                            <p:childTnLst>
                              <p:par>
                                <p:cTn id="42" presetID="55" presetClass="entr" presetSubtype="0"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anim calcmode="lin" valueType="num">
                                      <p:cBhvr>
                                        <p:cTn id="44" dur="1000" fill="hold"/>
                                        <p:tgtEl>
                                          <p:spTgt spid="13"/>
                                        </p:tgtEl>
                                        <p:attrNameLst>
                                          <p:attrName>ppt_w</p:attrName>
                                        </p:attrNameLst>
                                      </p:cBhvr>
                                      <p:tavLst>
                                        <p:tav tm="0">
                                          <p:val>
                                            <p:strVal val="#ppt_w*0.70"/>
                                          </p:val>
                                        </p:tav>
                                        <p:tav tm="100000">
                                          <p:val>
                                            <p:strVal val="#ppt_w"/>
                                          </p:val>
                                        </p:tav>
                                      </p:tavLst>
                                    </p:anim>
                                    <p:anim calcmode="lin" valueType="num">
                                      <p:cBhvr>
                                        <p:cTn id="45" dur="1000" fill="hold"/>
                                        <p:tgtEl>
                                          <p:spTgt spid="13"/>
                                        </p:tgtEl>
                                        <p:attrNameLst>
                                          <p:attrName>ppt_h</p:attrName>
                                        </p:attrNameLst>
                                      </p:cBhvr>
                                      <p:tavLst>
                                        <p:tav tm="0">
                                          <p:val>
                                            <p:strVal val="#ppt_h"/>
                                          </p:val>
                                        </p:tav>
                                        <p:tav tm="100000">
                                          <p:val>
                                            <p:strVal val="#ppt_h"/>
                                          </p:val>
                                        </p:tav>
                                      </p:tavLst>
                                    </p:anim>
                                    <p:animEffect transition="in" filter="fade">
                                      <p:cBhvr>
                                        <p:cTn id="46" dur="1000"/>
                                        <p:tgtEl>
                                          <p:spTgt spid="13"/>
                                        </p:tgtEl>
                                      </p:cBhvr>
                                    </p:animEffect>
                                  </p:childTnLst>
                                </p:cTn>
                              </p:par>
                            </p:childTnLst>
                          </p:cTn>
                        </p:par>
                      </p:childTnLst>
                    </p:cTn>
                  </p:par>
                  <p:par>
                    <p:cTn id="47" fill="hold">
                      <p:stCondLst>
                        <p:cond delay="indefinite"/>
                      </p:stCondLst>
                      <p:childTnLst>
                        <p:par>
                          <p:cTn id="48" fill="hold">
                            <p:stCondLst>
                              <p:cond delay="0"/>
                            </p:stCondLst>
                            <p:childTnLst>
                              <p:par>
                                <p:cTn id="49" presetID="55" presetClass="entr" presetSubtype="0"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anim calcmode="lin" valueType="num">
                                      <p:cBhvr>
                                        <p:cTn id="51" dur="1000" fill="hold"/>
                                        <p:tgtEl>
                                          <p:spTgt spid="14"/>
                                        </p:tgtEl>
                                        <p:attrNameLst>
                                          <p:attrName>ppt_w</p:attrName>
                                        </p:attrNameLst>
                                      </p:cBhvr>
                                      <p:tavLst>
                                        <p:tav tm="0">
                                          <p:val>
                                            <p:strVal val="#ppt_w*0.70"/>
                                          </p:val>
                                        </p:tav>
                                        <p:tav tm="100000">
                                          <p:val>
                                            <p:strVal val="#ppt_w"/>
                                          </p:val>
                                        </p:tav>
                                      </p:tavLst>
                                    </p:anim>
                                    <p:anim calcmode="lin" valueType="num">
                                      <p:cBhvr>
                                        <p:cTn id="52" dur="1000" fill="hold"/>
                                        <p:tgtEl>
                                          <p:spTgt spid="14"/>
                                        </p:tgtEl>
                                        <p:attrNameLst>
                                          <p:attrName>ppt_h</p:attrName>
                                        </p:attrNameLst>
                                      </p:cBhvr>
                                      <p:tavLst>
                                        <p:tav tm="0">
                                          <p:val>
                                            <p:strVal val="#ppt_h"/>
                                          </p:val>
                                        </p:tav>
                                        <p:tav tm="100000">
                                          <p:val>
                                            <p:strVal val="#ppt_h"/>
                                          </p:val>
                                        </p:tav>
                                      </p:tavLst>
                                    </p:anim>
                                    <p:animEffect transition="in" filter="fade">
                                      <p:cBhvr>
                                        <p:cTn id="53"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260648"/>
            <a:ext cx="871296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3600" b="1" dirty="0" smtClean="0">
                <a:solidFill>
                  <a:srgbClr val="FF0000"/>
                </a:solidFill>
              </a:rPr>
              <a:t>L’importanza dello sport nell’adolescenza </a:t>
            </a: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556792"/>
            <a:ext cx="8352928" cy="1754326"/>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Lo sport, </a:t>
            </a:r>
            <a:r>
              <a:rPr lang="it-IT" dirty="0" smtClean="0"/>
              <a:t>oltre a essere importante per lo sviluppo sano e armonioso del corpo, è fondamentale perché favorisce una crescita cognitiva, emotiva e sociale. </a:t>
            </a:r>
          </a:p>
          <a:p>
            <a:pPr algn="just"/>
            <a:r>
              <a:rPr lang="it-IT" b="1" dirty="0" smtClean="0">
                <a:solidFill>
                  <a:srgbClr val="FF0000"/>
                </a:solidFill>
              </a:rPr>
              <a:t>In questo periodo </a:t>
            </a:r>
            <a:r>
              <a:rPr lang="it-IT" dirty="0" smtClean="0"/>
              <a:t>della vita, così ricco di cambiamenti fisici e non, praticare attività sportiva rende più consapevoli della nuova identità corporea.</a:t>
            </a:r>
          </a:p>
          <a:p>
            <a:pPr algn="just"/>
            <a:r>
              <a:rPr lang="it-IT" b="1" dirty="0" smtClean="0">
                <a:solidFill>
                  <a:srgbClr val="FF0000"/>
                </a:solidFill>
              </a:rPr>
              <a:t>Inoltre</a:t>
            </a:r>
            <a:r>
              <a:rPr lang="it-IT" dirty="0" smtClean="0"/>
              <a:t>, imparando l’importanza dell’impegno, del rispetto delle regole e della tolleranza, i giovani si misurano con le proprie capacità e con gli altri.</a:t>
            </a:r>
            <a:endParaRPr lang="it-IT" dirty="0"/>
          </a:p>
        </p:txBody>
      </p:sp>
      <p:sp>
        <p:nvSpPr>
          <p:cNvPr id="6" name="Segnaposto data 5"/>
          <p:cNvSpPr>
            <a:spLocks noGrp="1"/>
          </p:cNvSpPr>
          <p:nvPr>
            <p:ph type="dt" sz="half" idx="10"/>
          </p:nvPr>
        </p:nvSpPr>
        <p:spPr/>
        <p:txBody>
          <a:bodyPr/>
          <a:lstStyle/>
          <a:p>
            <a:fld id="{89E48F9C-16A1-489A-BF7B-8E4CDA267CC4}" type="datetime1">
              <a:rPr lang="it-IT" smtClean="0"/>
              <a:pPr/>
              <a:t>28/09/2019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a:t>
            </a:fld>
            <a:endParaRPr lang="it-IT"/>
          </a:p>
        </p:txBody>
      </p:sp>
      <p:sp>
        <p:nvSpPr>
          <p:cNvPr id="8" name="CasellaDiTesto 7"/>
          <p:cNvSpPr txBox="1"/>
          <p:nvPr/>
        </p:nvSpPr>
        <p:spPr>
          <a:xfrm>
            <a:off x="2915816" y="980728"/>
            <a:ext cx="3024336" cy="369332"/>
          </a:xfrm>
          <a:prstGeom prst="rect">
            <a:avLst/>
          </a:prstGeom>
          <a:noFill/>
        </p:spPr>
        <p:txBody>
          <a:bodyPr wrap="square" rtlCol="0">
            <a:spAutoFit/>
          </a:bodyPr>
          <a:lstStyle/>
          <a:p>
            <a:pPr algn="ctr"/>
            <a:r>
              <a:rPr lang="it-IT" b="1" dirty="0" smtClean="0">
                <a:solidFill>
                  <a:srgbClr val="0070C0"/>
                </a:solidFill>
              </a:rPr>
              <a:t>Premessa:</a:t>
            </a:r>
            <a:endParaRPr lang="it-IT" b="1" dirty="0">
              <a:solidFill>
                <a:srgbClr val="0070C0"/>
              </a:solidFill>
            </a:endParaRPr>
          </a:p>
        </p:txBody>
      </p:sp>
      <p:pic>
        <p:nvPicPr>
          <p:cNvPr id="15361" name="Picture 1" descr="C:\Users\Master\Desktop\Ultime foto\sp3.jpg"/>
          <p:cNvPicPr>
            <a:picLocks noChangeAspect="1" noChangeArrowheads="1"/>
          </p:cNvPicPr>
          <p:nvPr/>
        </p:nvPicPr>
        <p:blipFill>
          <a:blip r:embed="rId2" cstate="print"/>
          <a:srcRect/>
          <a:stretch>
            <a:fillRect/>
          </a:stretch>
        </p:blipFill>
        <p:spPr bwMode="auto">
          <a:xfrm>
            <a:off x="2483768" y="3429000"/>
            <a:ext cx="4212468" cy="280831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9" presetClass="entr" presetSubtype="0" decel="100000" fill="hold" nodeType="clickEffect">
                                  <p:stCondLst>
                                    <p:cond delay="0"/>
                                  </p:stCondLst>
                                  <p:childTnLst>
                                    <p:set>
                                      <p:cBhvr>
                                        <p:cTn id="15" dur="1" fill="hold">
                                          <p:stCondLst>
                                            <p:cond delay="0"/>
                                          </p:stCondLst>
                                        </p:cTn>
                                        <p:tgtEl>
                                          <p:spTgt spid="15361"/>
                                        </p:tgtEl>
                                        <p:attrNameLst>
                                          <p:attrName>style.visibility</p:attrName>
                                        </p:attrNameLst>
                                      </p:cBhvr>
                                      <p:to>
                                        <p:strVal val="visible"/>
                                      </p:to>
                                    </p:set>
                                    <p:anim calcmode="lin" valueType="num">
                                      <p:cBhvr>
                                        <p:cTn id="16" dur="500" fill="hold"/>
                                        <p:tgtEl>
                                          <p:spTgt spid="15361"/>
                                        </p:tgtEl>
                                        <p:attrNameLst>
                                          <p:attrName>ppt_w</p:attrName>
                                        </p:attrNameLst>
                                      </p:cBhvr>
                                      <p:tavLst>
                                        <p:tav tm="0">
                                          <p:val>
                                            <p:fltVal val="0"/>
                                          </p:val>
                                        </p:tav>
                                        <p:tav tm="100000">
                                          <p:val>
                                            <p:strVal val="#ppt_w"/>
                                          </p:val>
                                        </p:tav>
                                      </p:tavLst>
                                    </p:anim>
                                    <p:anim calcmode="lin" valueType="num">
                                      <p:cBhvr>
                                        <p:cTn id="17" dur="500" fill="hold"/>
                                        <p:tgtEl>
                                          <p:spTgt spid="15361"/>
                                        </p:tgtEl>
                                        <p:attrNameLst>
                                          <p:attrName>ppt_h</p:attrName>
                                        </p:attrNameLst>
                                      </p:cBhvr>
                                      <p:tavLst>
                                        <p:tav tm="0">
                                          <p:val>
                                            <p:fltVal val="0"/>
                                          </p:val>
                                        </p:tav>
                                        <p:tav tm="100000">
                                          <p:val>
                                            <p:strVal val="#ppt_h"/>
                                          </p:val>
                                        </p:tav>
                                      </p:tavLst>
                                    </p:anim>
                                    <p:anim calcmode="lin" valueType="num">
                                      <p:cBhvr>
                                        <p:cTn id="18" dur="500" fill="hold"/>
                                        <p:tgtEl>
                                          <p:spTgt spid="15361"/>
                                        </p:tgtEl>
                                        <p:attrNameLst>
                                          <p:attrName>style.rotation</p:attrName>
                                        </p:attrNameLst>
                                      </p:cBhvr>
                                      <p:tavLst>
                                        <p:tav tm="0">
                                          <p:val>
                                            <p:fltVal val="360"/>
                                          </p:val>
                                        </p:tav>
                                        <p:tav tm="100000">
                                          <p:val>
                                            <p:fltVal val="0"/>
                                          </p:val>
                                        </p:tav>
                                      </p:tavLst>
                                    </p:anim>
                                    <p:animEffect transition="in" filter="fade">
                                      <p:cBhvr>
                                        <p:cTn id="19" dur="500"/>
                                        <p:tgtEl>
                                          <p:spTgt spid="15361"/>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 calcmode="lin" valueType="num">
                                      <p:cBhvr>
                                        <p:cTn id="24"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25"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26" dur="1000"/>
                                        <p:tgtEl>
                                          <p:spTgt spid="4">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nodeType="click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anim calcmode="lin" valueType="num">
                                      <p:cBhvr>
                                        <p:cTn id="31"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32"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33" dur="1000"/>
                                        <p:tgtEl>
                                          <p:spTgt spid="4">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nodeType="clickEffect">
                                  <p:stCondLst>
                                    <p:cond delay="0"/>
                                  </p:stCondLst>
                                  <p:childTnLst>
                                    <p:set>
                                      <p:cBhvr>
                                        <p:cTn id="37" dur="1" fill="hold">
                                          <p:stCondLst>
                                            <p:cond delay="0"/>
                                          </p:stCondLst>
                                        </p:cTn>
                                        <p:tgtEl>
                                          <p:spTgt spid="4">
                                            <p:txEl>
                                              <p:pRg st="2" end="2"/>
                                            </p:txEl>
                                          </p:spTgt>
                                        </p:tgtEl>
                                        <p:attrNameLst>
                                          <p:attrName>style.visibility</p:attrName>
                                        </p:attrNameLst>
                                      </p:cBhvr>
                                      <p:to>
                                        <p:strVal val="visible"/>
                                      </p:to>
                                    </p:set>
                                    <p:anim calcmode="lin" valueType="num">
                                      <p:cBhvr>
                                        <p:cTn id="38" dur="10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39"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40"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260648"/>
            <a:ext cx="871296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3600" b="1" dirty="0" smtClean="0">
                <a:solidFill>
                  <a:srgbClr val="FF0000"/>
                </a:solidFill>
              </a:rPr>
              <a:t>L’importanza dello sport nell’adolescenza </a:t>
            </a: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412776"/>
            <a:ext cx="8352928" cy="1938992"/>
          </a:xfrm>
          <a:prstGeom prst="rect">
            <a:avLst/>
          </a:prstGeom>
          <a:solidFill>
            <a:srgbClr val="FFFF00"/>
          </a:solidFill>
          <a:ln w="25400">
            <a:solidFill>
              <a:schemeClr val="accent1"/>
            </a:solidFill>
          </a:ln>
        </p:spPr>
        <p:txBody>
          <a:bodyPr wrap="square" rtlCol="0">
            <a:spAutoFit/>
          </a:bodyPr>
          <a:lstStyle/>
          <a:p>
            <a:pPr algn="ctr"/>
            <a:r>
              <a:rPr lang="it-IT" sz="2000" b="1" dirty="0" smtClean="0">
                <a:solidFill>
                  <a:srgbClr val="0070C0"/>
                </a:solidFill>
              </a:rPr>
              <a:t>Come già detto, lo sport praticato in maniera sana ed equilibrata favorisce un benessere psicofisico e permette di apprendere valori importanti per la propria crescita personale, ma purtroppo una tendenza sempre più diffusa, è proprio quella di abbandonare durante il periodo adolescenziale, fase in cui per lo sviluppo sarebbe invece auspicabile praticare uno sport </a:t>
            </a:r>
          </a:p>
          <a:p>
            <a:pPr algn="ctr"/>
            <a:r>
              <a:rPr lang="it-IT" sz="2000" b="1" dirty="0" smtClean="0">
                <a:solidFill>
                  <a:srgbClr val="0070C0"/>
                </a:solidFill>
              </a:rPr>
              <a:t>con costanza e continuità.</a:t>
            </a:r>
            <a:endParaRPr lang="it-IT" sz="2000" b="1" dirty="0">
              <a:solidFill>
                <a:srgbClr val="0070C0"/>
              </a:solidFill>
            </a:endParaRPr>
          </a:p>
        </p:txBody>
      </p:sp>
      <p:sp>
        <p:nvSpPr>
          <p:cNvPr id="6" name="Segnaposto data 5"/>
          <p:cNvSpPr>
            <a:spLocks noGrp="1"/>
          </p:cNvSpPr>
          <p:nvPr>
            <p:ph type="dt" sz="half" idx="10"/>
          </p:nvPr>
        </p:nvSpPr>
        <p:spPr/>
        <p:txBody>
          <a:bodyPr/>
          <a:lstStyle/>
          <a:p>
            <a:fld id="{99FA6C5D-74E8-483F-BDC2-253D23D8EB16}" type="datetime1">
              <a:rPr lang="it-IT" smtClean="0"/>
              <a:pPr/>
              <a:t>28/09/2019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20</a:t>
            </a:fld>
            <a:endParaRPr lang="it-IT"/>
          </a:p>
        </p:txBody>
      </p:sp>
      <p:sp>
        <p:nvSpPr>
          <p:cNvPr id="8" name="CasellaDiTesto 7"/>
          <p:cNvSpPr txBox="1"/>
          <p:nvPr/>
        </p:nvSpPr>
        <p:spPr>
          <a:xfrm>
            <a:off x="1403648" y="980728"/>
            <a:ext cx="6264696" cy="369332"/>
          </a:xfrm>
          <a:prstGeom prst="rect">
            <a:avLst/>
          </a:prstGeom>
          <a:noFill/>
        </p:spPr>
        <p:txBody>
          <a:bodyPr wrap="square" rtlCol="0">
            <a:spAutoFit/>
          </a:bodyPr>
          <a:lstStyle/>
          <a:p>
            <a:pPr algn="ctr" fontAlgn="base"/>
            <a:r>
              <a:rPr lang="it-IT" b="1" dirty="0" smtClean="0">
                <a:solidFill>
                  <a:srgbClr val="0070C0"/>
                </a:solidFill>
              </a:rPr>
              <a:t>Attenzione!</a:t>
            </a:r>
          </a:p>
        </p:txBody>
      </p:sp>
      <p:sp>
        <p:nvSpPr>
          <p:cNvPr id="9" name="CasellaDiTesto 8"/>
          <p:cNvSpPr txBox="1"/>
          <p:nvPr/>
        </p:nvSpPr>
        <p:spPr>
          <a:xfrm>
            <a:off x="323528" y="5877272"/>
            <a:ext cx="8568952" cy="523220"/>
          </a:xfrm>
          <a:prstGeom prst="rect">
            <a:avLst/>
          </a:prstGeom>
          <a:noFill/>
        </p:spPr>
        <p:txBody>
          <a:bodyPr wrap="square" rtlCol="0">
            <a:spAutoFit/>
          </a:bodyPr>
          <a:lstStyle/>
          <a:p>
            <a:pPr algn="ctr"/>
            <a:r>
              <a:rPr lang="it-IT" sz="1400" b="1" dirty="0" smtClean="0"/>
              <a:t>Dati: </a:t>
            </a:r>
            <a:r>
              <a:rPr lang="it-IT" sz="1400" b="1" dirty="0" smtClean="0">
                <a:hlinkClick r:id="rId2"/>
              </a:rPr>
              <a:t>Osservatorio Nazionale </a:t>
            </a:r>
            <a:r>
              <a:rPr lang="it-IT" sz="1400" b="1" dirty="0" smtClean="0">
                <a:hlinkClick r:id="rId2"/>
              </a:rPr>
              <a:t>Adolescenza</a:t>
            </a:r>
            <a:r>
              <a:rPr lang="it-IT" sz="1400" b="1" dirty="0" smtClean="0"/>
              <a:t>, presidente </a:t>
            </a:r>
            <a:r>
              <a:rPr lang="it-IT" sz="1400" b="1" dirty="0" smtClean="0"/>
              <a:t>dott.ssa Maura </a:t>
            </a:r>
            <a:r>
              <a:rPr lang="it-IT" sz="1400" b="1" dirty="0" smtClean="0"/>
              <a:t>Manca</a:t>
            </a:r>
            <a:r>
              <a:rPr lang="it-IT" sz="1400" b="1" dirty="0" smtClean="0"/>
              <a:t>. Report </a:t>
            </a:r>
            <a:r>
              <a:rPr lang="it-IT" sz="1400" b="1" dirty="0" smtClean="0"/>
              <a:t>2015-16. </a:t>
            </a:r>
          </a:p>
          <a:p>
            <a:pPr algn="ctr"/>
            <a:r>
              <a:rPr lang="it-IT" sz="1400" b="1" dirty="0" smtClean="0"/>
              <a:t>Indagine condotta </a:t>
            </a:r>
            <a:r>
              <a:rPr lang="it-IT" sz="1400" b="1" dirty="0" smtClean="0"/>
              <a:t>in campo nazionale </a:t>
            </a:r>
            <a:r>
              <a:rPr lang="it-IT" sz="1400" b="1" dirty="0" smtClean="0"/>
              <a:t>su </a:t>
            </a:r>
            <a:r>
              <a:rPr lang="it-IT" sz="1400" b="1" dirty="0" smtClean="0"/>
              <a:t>oltre 5.000 </a:t>
            </a:r>
            <a:r>
              <a:rPr lang="it-IT" sz="1400" b="1" dirty="0" smtClean="0"/>
              <a:t>adolescenti </a:t>
            </a:r>
            <a:r>
              <a:rPr lang="it-IT" sz="1400" b="1" dirty="0" smtClean="0"/>
              <a:t>di età compresa tra i 13 e i 19 </a:t>
            </a:r>
            <a:r>
              <a:rPr lang="it-IT" sz="1400" b="1" dirty="0" smtClean="0"/>
              <a:t>anni.</a:t>
            </a:r>
            <a:endParaRPr lang="it-IT" sz="1400" dirty="0"/>
          </a:p>
        </p:txBody>
      </p:sp>
      <p:pic>
        <p:nvPicPr>
          <p:cNvPr id="4097" name="Picture 1" descr="C:\Users\Master\Desktop\Ultime foto\sp2.jpg"/>
          <p:cNvPicPr>
            <a:picLocks noChangeAspect="1" noChangeArrowheads="1"/>
          </p:cNvPicPr>
          <p:nvPr/>
        </p:nvPicPr>
        <p:blipFill>
          <a:blip r:embed="rId3" cstate="print"/>
          <a:srcRect/>
          <a:stretch>
            <a:fillRect/>
          </a:stretch>
        </p:blipFill>
        <p:spPr bwMode="auto">
          <a:xfrm>
            <a:off x="2987824" y="3573016"/>
            <a:ext cx="3361426" cy="2232248"/>
          </a:xfrm>
          <a:prstGeom prst="rect">
            <a:avLst/>
          </a:prstGeom>
          <a:noFill/>
          <a:ln w="25400">
            <a:solidFill>
              <a:srgbClr val="FF0000"/>
            </a:solidFill>
          </a:ln>
        </p:spPr>
      </p:pic>
      <p:sp>
        <p:nvSpPr>
          <p:cNvPr id="10" name="CasellaDiTesto 9"/>
          <p:cNvSpPr txBox="1"/>
          <p:nvPr/>
        </p:nvSpPr>
        <p:spPr>
          <a:xfrm>
            <a:off x="6732240" y="4365104"/>
            <a:ext cx="1872208" cy="830997"/>
          </a:xfrm>
          <a:prstGeom prst="rect">
            <a:avLst/>
          </a:prstGeom>
          <a:noFill/>
        </p:spPr>
        <p:txBody>
          <a:bodyPr wrap="square" rtlCol="0">
            <a:spAutoFit/>
          </a:bodyPr>
          <a:lstStyle/>
          <a:p>
            <a:pPr algn="ctr"/>
            <a:r>
              <a:rPr lang="it-IT" sz="4800" b="1" dirty="0" smtClean="0">
                <a:solidFill>
                  <a:srgbClr val="FF0000"/>
                </a:solidFill>
              </a:rPr>
              <a:t>FINE</a:t>
            </a:r>
            <a:endParaRPr lang="it-IT" sz="48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9" presetClass="entr" presetSubtype="0" decel="100000" fill="hold" nodeType="clickEffect">
                                  <p:stCondLst>
                                    <p:cond delay="0"/>
                                  </p:stCondLst>
                                  <p:childTnLst>
                                    <p:set>
                                      <p:cBhvr>
                                        <p:cTn id="15" dur="1" fill="hold">
                                          <p:stCondLst>
                                            <p:cond delay="0"/>
                                          </p:stCondLst>
                                        </p:cTn>
                                        <p:tgtEl>
                                          <p:spTgt spid="4097"/>
                                        </p:tgtEl>
                                        <p:attrNameLst>
                                          <p:attrName>style.visibility</p:attrName>
                                        </p:attrNameLst>
                                      </p:cBhvr>
                                      <p:to>
                                        <p:strVal val="visible"/>
                                      </p:to>
                                    </p:set>
                                    <p:anim calcmode="lin" valueType="num">
                                      <p:cBhvr>
                                        <p:cTn id="16" dur="500" fill="hold"/>
                                        <p:tgtEl>
                                          <p:spTgt spid="4097"/>
                                        </p:tgtEl>
                                        <p:attrNameLst>
                                          <p:attrName>ppt_w</p:attrName>
                                        </p:attrNameLst>
                                      </p:cBhvr>
                                      <p:tavLst>
                                        <p:tav tm="0">
                                          <p:val>
                                            <p:fltVal val="0"/>
                                          </p:val>
                                        </p:tav>
                                        <p:tav tm="100000">
                                          <p:val>
                                            <p:strVal val="#ppt_w"/>
                                          </p:val>
                                        </p:tav>
                                      </p:tavLst>
                                    </p:anim>
                                    <p:anim calcmode="lin" valueType="num">
                                      <p:cBhvr>
                                        <p:cTn id="17" dur="500" fill="hold"/>
                                        <p:tgtEl>
                                          <p:spTgt spid="4097"/>
                                        </p:tgtEl>
                                        <p:attrNameLst>
                                          <p:attrName>ppt_h</p:attrName>
                                        </p:attrNameLst>
                                      </p:cBhvr>
                                      <p:tavLst>
                                        <p:tav tm="0">
                                          <p:val>
                                            <p:fltVal val="0"/>
                                          </p:val>
                                        </p:tav>
                                        <p:tav tm="100000">
                                          <p:val>
                                            <p:strVal val="#ppt_h"/>
                                          </p:val>
                                        </p:tav>
                                      </p:tavLst>
                                    </p:anim>
                                    <p:anim calcmode="lin" valueType="num">
                                      <p:cBhvr>
                                        <p:cTn id="18" dur="500" fill="hold"/>
                                        <p:tgtEl>
                                          <p:spTgt spid="4097"/>
                                        </p:tgtEl>
                                        <p:attrNameLst>
                                          <p:attrName>style.rotation</p:attrName>
                                        </p:attrNameLst>
                                      </p:cBhvr>
                                      <p:tavLst>
                                        <p:tav tm="0">
                                          <p:val>
                                            <p:fltVal val="360"/>
                                          </p:val>
                                        </p:tav>
                                        <p:tav tm="100000">
                                          <p:val>
                                            <p:fltVal val="0"/>
                                          </p:val>
                                        </p:tav>
                                      </p:tavLst>
                                    </p:anim>
                                    <p:animEffect transition="in" filter="fade">
                                      <p:cBhvr>
                                        <p:cTn id="19" dur="500"/>
                                        <p:tgtEl>
                                          <p:spTgt spid="4097"/>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p:cTn id="24" dur="1000" fill="hold"/>
                                        <p:tgtEl>
                                          <p:spTgt spid="4"/>
                                        </p:tgtEl>
                                        <p:attrNameLst>
                                          <p:attrName>ppt_w</p:attrName>
                                        </p:attrNameLst>
                                      </p:cBhvr>
                                      <p:tavLst>
                                        <p:tav tm="0">
                                          <p:val>
                                            <p:strVal val="#ppt_w*0.70"/>
                                          </p:val>
                                        </p:tav>
                                        <p:tav tm="100000">
                                          <p:val>
                                            <p:strVal val="#ppt_w"/>
                                          </p:val>
                                        </p:tav>
                                      </p:tavLst>
                                    </p:anim>
                                    <p:anim calcmode="lin" valueType="num">
                                      <p:cBhvr>
                                        <p:cTn id="25" dur="1000" fill="hold"/>
                                        <p:tgtEl>
                                          <p:spTgt spid="4"/>
                                        </p:tgtEl>
                                        <p:attrNameLst>
                                          <p:attrName>ppt_h</p:attrName>
                                        </p:attrNameLst>
                                      </p:cBhvr>
                                      <p:tavLst>
                                        <p:tav tm="0">
                                          <p:val>
                                            <p:strVal val="#ppt_h"/>
                                          </p:val>
                                        </p:tav>
                                        <p:tav tm="100000">
                                          <p:val>
                                            <p:strVal val="#ppt_h"/>
                                          </p:val>
                                        </p:tav>
                                      </p:tavLst>
                                    </p:anim>
                                    <p:animEffect transition="in" filter="fade">
                                      <p:cBhvr>
                                        <p:cTn id="26" dur="1000"/>
                                        <p:tgtEl>
                                          <p:spTgt spid="4"/>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1000"/>
                                        <p:tgtEl>
                                          <p:spTgt spid="10"/>
                                        </p:tgtEl>
                                      </p:cBhvr>
                                    </p:animEffect>
                                    <p:anim calcmode="lin" valueType="num">
                                      <p:cBhvr>
                                        <p:cTn id="32" dur="1000" fill="hold"/>
                                        <p:tgtEl>
                                          <p:spTgt spid="10"/>
                                        </p:tgtEl>
                                        <p:attrNameLst>
                                          <p:attrName>ppt_x</p:attrName>
                                        </p:attrNameLst>
                                      </p:cBhvr>
                                      <p:tavLst>
                                        <p:tav tm="0">
                                          <p:val>
                                            <p:strVal val="#ppt_x"/>
                                          </p:val>
                                        </p:tav>
                                        <p:tav tm="100000">
                                          <p:val>
                                            <p:strVal val="#ppt_x"/>
                                          </p:val>
                                        </p:tav>
                                      </p:tavLst>
                                    </p:anim>
                                    <p:anim calcmode="lin" valueType="num">
                                      <p:cBhvr>
                                        <p:cTn id="3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P spid="1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332656"/>
            <a:ext cx="7910696" cy="648072"/>
          </a:xfrm>
        </p:spPr>
        <p:txBody>
          <a:bodyPr>
            <a:normAutofit/>
          </a:bodyPr>
          <a:lstStyle/>
          <a:p>
            <a:pPr algn="ctr"/>
            <a:r>
              <a:rPr lang="it-IT" sz="3200" b="1" dirty="0" smtClean="0">
                <a:solidFill>
                  <a:srgbClr val="FF0000"/>
                </a:solidFill>
              </a:rPr>
              <a:t>Confrontiamoci</a:t>
            </a:r>
            <a:endParaRPr lang="it-IT" sz="3200" b="1" dirty="0">
              <a:solidFill>
                <a:srgbClr val="FF0000"/>
              </a:solidFill>
            </a:endParaRPr>
          </a:p>
        </p:txBody>
      </p:sp>
      <p:sp>
        <p:nvSpPr>
          <p:cNvPr id="6" name="Segnaposto data 5"/>
          <p:cNvSpPr>
            <a:spLocks noGrp="1"/>
          </p:cNvSpPr>
          <p:nvPr>
            <p:ph type="dt" sz="half" idx="10"/>
          </p:nvPr>
        </p:nvSpPr>
        <p:spPr/>
        <p:txBody>
          <a:bodyPr/>
          <a:lstStyle/>
          <a:p>
            <a:fld id="{BC6636F4-C6A0-4648-A093-F164421802FE}" type="datetime1">
              <a:rPr lang="it-IT" smtClean="0"/>
              <a:pPr/>
              <a:t>28/09/2019</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21</a:t>
            </a:fld>
            <a:endParaRPr lang="it-IT"/>
          </a:p>
        </p:txBody>
      </p:sp>
      <p:sp>
        <p:nvSpPr>
          <p:cNvPr id="9" name="Sottotitolo 8"/>
          <p:cNvSpPr>
            <a:spLocks noGrp="1"/>
          </p:cNvSpPr>
          <p:nvPr>
            <p:ph type="subTitle" idx="1"/>
          </p:nvPr>
        </p:nvSpPr>
        <p:spPr>
          <a:xfrm>
            <a:off x="1115616" y="980728"/>
            <a:ext cx="7416824" cy="5472608"/>
          </a:xfrm>
        </p:spPr>
        <p:txBody>
          <a:bodyPr>
            <a:noAutofit/>
          </a:bodyPr>
          <a:lstStyle/>
          <a:p>
            <a:pPr marL="484632" indent="-457200" algn="just">
              <a:buAutoNum type="arabicPeriod"/>
            </a:pPr>
            <a:r>
              <a:rPr lang="it-IT" sz="2000" dirty="0" smtClean="0">
                <a:solidFill>
                  <a:schemeClr val="tx1"/>
                </a:solidFill>
              </a:rPr>
              <a:t>Per alcuni genitori, lo sport dei figli è un tempo sottratto allo studio. Condividi queste opinioni?</a:t>
            </a:r>
          </a:p>
          <a:p>
            <a:pPr marL="484632" indent="-457200" algn="just">
              <a:buAutoNum type="arabicPeriod"/>
            </a:pPr>
            <a:r>
              <a:rPr lang="it-IT" sz="2000" dirty="0" smtClean="0">
                <a:solidFill>
                  <a:schemeClr val="tx1"/>
                </a:solidFill>
              </a:rPr>
              <a:t>In Italia sono insufficienti le strutture sportive pubbliche, pertanto, per molti giovani fare sport diventa un lusso che non tutti possono mantenersi. Secondo te, queste tematiche occupano un posto di rilievo nei dibattiti politici?</a:t>
            </a:r>
          </a:p>
          <a:p>
            <a:pPr marL="484632" indent="-457200" algn="just">
              <a:buAutoNum type="arabicPeriod"/>
            </a:pPr>
            <a:r>
              <a:rPr lang="it-IT" sz="2000" dirty="0" smtClean="0">
                <a:solidFill>
                  <a:schemeClr val="tx1"/>
                </a:solidFill>
              </a:rPr>
              <a:t>Il fenomeno doping nello sport (specialmente nel ciclismo) sembra un cancro inestirpabile. Come porre rimedio a questi squallidi comportamenti?</a:t>
            </a:r>
          </a:p>
          <a:p>
            <a:pPr marL="484632" indent="-457200" algn="just">
              <a:buAutoNum type="arabicPeriod"/>
            </a:pPr>
            <a:r>
              <a:rPr lang="it-IT" sz="2000" dirty="0" smtClean="0">
                <a:solidFill>
                  <a:schemeClr val="tx1"/>
                </a:solidFill>
              </a:rPr>
              <a:t>Molti genitori hanno aspettative troppo elevate delle prestazioni sportive dei figli e questo rischia di accrescere ansie e paure nei ragazzi. Quale comportamento tenere?</a:t>
            </a:r>
          </a:p>
          <a:p>
            <a:pPr marL="484632" indent="-457200" algn="just">
              <a:buAutoNum type="arabicPeriod"/>
            </a:pPr>
            <a:r>
              <a:rPr lang="it-IT" sz="2000" dirty="0" smtClean="0">
                <a:solidFill>
                  <a:schemeClr val="tx1"/>
                </a:solidFill>
              </a:rPr>
              <a:t>Durante incontri sportivi (in particolare nel calcio) si assiste non di rado a scene di violenza tra tifosi, tra atleti e contro gli arbitri. Come prevenire tutto questo senza penalizzare la bellezza dello sport?</a:t>
            </a:r>
            <a:endParaRPr lang="it-IT" sz="20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xEl>
                                              <p:pRg st="3" end="3"/>
                                            </p:txEl>
                                          </p:spTgt>
                                        </p:tgtEl>
                                        <p:attrNameLst>
                                          <p:attrName>style.visibility</p:attrName>
                                        </p:attrNameLst>
                                      </p:cBhvr>
                                      <p:to>
                                        <p:strVal val="visible"/>
                                      </p:to>
                                    </p:set>
                                    <p:animEffect transition="in" filter="fade">
                                      <p:cBhvr>
                                        <p:cTn id="28" dur="1000"/>
                                        <p:tgtEl>
                                          <p:spTgt spid="9">
                                            <p:txEl>
                                              <p:pRg st="3" end="3"/>
                                            </p:txEl>
                                          </p:spTgt>
                                        </p:tgtEl>
                                      </p:cBhvr>
                                    </p:animEffect>
                                    <p:anim calcmode="lin" valueType="num">
                                      <p:cBhvr>
                                        <p:cTn id="29"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animEffect transition="in" filter="fade">
                                      <p:cBhvr>
                                        <p:cTn id="35" dur="1000"/>
                                        <p:tgtEl>
                                          <p:spTgt spid="9">
                                            <p:txEl>
                                              <p:pRg st="4" end="4"/>
                                            </p:txEl>
                                          </p:spTgt>
                                        </p:tgtEl>
                                      </p:cBhvr>
                                    </p:animEffect>
                                    <p:anim calcmode="lin" valueType="num">
                                      <p:cBhvr>
                                        <p:cTn id="36"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260648"/>
            <a:ext cx="871296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3600" b="1" dirty="0" smtClean="0">
                <a:solidFill>
                  <a:srgbClr val="FF0000"/>
                </a:solidFill>
              </a:rPr>
              <a:t>L’importanza dello sport nell’adolescenza </a:t>
            </a: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556792"/>
            <a:ext cx="8352928" cy="1477328"/>
          </a:xfrm>
          <a:prstGeom prst="rect">
            <a:avLst/>
          </a:prstGeom>
          <a:solidFill>
            <a:srgbClr val="FFFF00"/>
          </a:solidFill>
          <a:ln w="25400">
            <a:solidFill>
              <a:schemeClr val="accent1"/>
            </a:solidFill>
          </a:ln>
        </p:spPr>
        <p:txBody>
          <a:bodyPr wrap="square" rtlCol="0">
            <a:spAutoFit/>
          </a:bodyPr>
          <a:lstStyle/>
          <a:p>
            <a:pPr algn="ctr" fontAlgn="base"/>
            <a:r>
              <a:rPr lang="it-IT" b="1" dirty="0" smtClean="0">
                <a:solidFill>
                  <a:srgbClr val="FF0000"/>
                </a:solidFill>
              </a:rPr>
              <a:t>Le Agenzie Educative più importanti per l’inizio di una pratica sportiva sono:</a:t>
            </a:r>
          </a:p>
          <a:p>
            <a:pPr fontAlgn="base"/>
            <a:r>
              <a:rPr lang="it-IT" sz="2400" dirty="0" smtClean="0"/>
              <a:t>– la Famiglia</a:t>
            </a:r>
            <a:br>
              <a:rPr lang="it-IT" sz="2400" dirty="0" smtClean="0"/>
            </a:br>
            <a:r>
              <a:rPr lang="it-IT" sz="2400" dirty="0" smtClean="0"/>
              <a:t>– la Scuola</a:t>
            </a:r>
            <a:br>
              <a:rPr lang="it-IT" sz="2400" dirty="0" smtClean="0"/>
            </a:br>
            <a:r>
              <a:rPr lang="it-IT" sz="2400" dirty="0" smtClean="0"/>
              <a:t>– la Società Sportiva</a:t>
            </a:r>
            <a:endParaRPr lang="it-IT" dirty="0"/>
          </a:p>
        </p:txBody>
      </p:sp>
      <p:sp>
        <p:nvSpPr>
          <p:cNvPr id="6" name="Segnaposto data 5"/>
          <p:cNvSpPr>
            <a:spLocks noGrp="1"/>
          </p:cNvSpPr>
          <p:nvPr>
            <p:ph type="dt" sz="half" idx="10"/>
          </p:nvPr>
        </p:nvSpPr>
        <p:spPr/>
        <p:txBody>
          <a:bodyPr/>
          <a:lstStyle/>
          <a:p>
            <a:fld id="{694FDEE5-864A-497C-A65F-E6F3AB41E939}" type="datetime1">
              <a:rPr lang="it-IT" smtClean="0"/>
              <a:pPr/>
              <a:t>28/09/2019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3</a:t>
            </a:fld>
            <a:endParaRPr lang="it-IT"/>
          </a:p>
        </p:txBody>
      </p:sp>
      <p:sp>
        <p:nvSpPr>
          <p:cNvPr id="8" name="CasellaDiTesto 7"/>
          <p:cNvSpPr txBox="1"/>
          <p:nvPr/>
        </p:nvSpPr>
        <p:spPr>
          <a:xfrm>
            <a:off x="1403648" y="980728"/>
            <a:ext cx="6264696" cy="369332"/>
          </a:xfrm>
          <a:prstGeom prst="rect">
            <a:avLst/>
          </a:prstGeom>
          <a:noFill/>
        </p:spPr>
        <p:txBody>
          <a:bodyPr wrap="square" rtlCol="0">
            <a:spAutoFit/>
          </a:bodyPr>
          <a:lstStyle/>
          <a:p>
            <a:pPr algn="ctr"/>
            <a:r>
              <a:rPr lang="it-IT" b="1" dirty="0" smtClean="0">
                <a:solidFill>
                  <a:srgbClr val="0070C0"/>
                </a:solidFill>
              </a:rPr>
              <a:t>Chi deve infondere una corretta cultura motoria e sportiva?</a:t>
            </a:r>
          </a:p>
        </p:txBody>
      </p:sp>
      <p:pic>
        <p:nvPicPr>
          <p:cNvPr id="30722" name="Picture 2" descr="C:\Users\Master\Desktop\Ultime foto\sp30.jpg"/>
          <p:cNvPicPr>
            <a:picLocks noChangeAspect="1" noChangeArrowheads="1"/>
          </p:cNvPicPr>
          <p:nvPr/>
        </p:nvPicPr>
        <p:blipFill>
          <a:blip r:embed="rId2" cstate="print"/>
          <a:srcRect/>
          <a:stretch>
            <a:fillRect/>
          </a:stretch>
        </p:blipFill>
        <p:spPr bwMode="auto">
          <a:xfrm>
            <a:off x="395536" y="3284984"/>
            <a:ext cx="2857500" cy="1600200"/>
          </a:xfrm>
          <a:prstGeom prst="rect">
            <a:avLst/>
          </a:prstGeom>
          <a:noFill/>
          <a:ln w="25400">
            <a:solidFill>
              <a:srgbClr val="FF0000"/>
            </a:solidFill>
          </a:ln>
        </p:spPr>
      </p:pic>
      <p:pic>
        <p:nvPicPr>
          <p:cNvPr id="30723" name="Picture 3" descr="C:\Users\Master\Desktop\Ultime foto\sp31.jpg"/>
          <p:cNvPicPr>
            <a:picLocks noChangeAspect="1" noChangeArrowheads="1"/>
          </p:cNvPicPr>
          <p:nvPr/>
        </p:nvPicPr>
        <p:blipFill>
          <a:blip r:embed="rId3" cstate="print"/>
          <a:srcRect/>
          <a:stretch>
            <a:fillRect/>
          </a:stretch>
        </p:blipFill>
        <p:spPr bwMode="auto">
          <a:xfrm>
            <a:off x="3347865" y="4685906"/>
            <a:ext cx="2592288" cy="1446858"/>
          </a:xfrm>
          <a:prstGeom prst="rect">
            <a:avLst/>
          </a:prstGeom>
          <a:noFill/>
          <a:ln w="25400">
            <a:solidFill>
              <a:srgbClr val="FF0000"/>
            </a:solidFill>
          </a:ln>
        </p:spPr>
      </p:pic>
      <p:pic>
        <p:nvPicPr>
          <p:cNvPr id="30724" name="Picture 4" descr="C:\Users\Master\Desktop\Ultime foto\sp32.jpg"/>
          <p:cNvPicPr>
            <a:picLocks noChangeAspect="1" noChangeArrowheads="1"/>
          </p:cNvPicPr>
          <p:nvPr/>
        </p:nvPicPr>
        <p:blipFill>
          <a:blip r:embed="rId4" cstate="print"/>
          <a:srcRect/>
          <a:stretch>
            <a:fillRect/>
          </a:stretch>
        </p:blipFill>
        <p:spPr bwMode="auto">
          <a:xfrm>
            <a:off x="6012160" y="3284984"/>
            <a:ext cx="2743200" cy="1666875"/>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9" presetClass="entr" presetSubtype="0" decel="100000" fill="hold" nodeType="clickEffect">
                                  <p:stCondLst>
                                    <p:cond delay="0"/>
                                  </p:stCondLst>
                                  <p:childTnLst>
                                    <p:set>
                                      <p:cBhvr>
                                        <p:cTn id="15" dur="1" fill="hold">
                                          <p:stCondLst>
                                            <p:cond delay="0"/>
                                          </p:stCondLst>
                                        </p:cTn>
                                        <p:tgtEl>
                                          <p:spTgt spid="30722"/>
                                        </p:tgtEl>
                                        <p:attrNameLst>
                                          <p:attrName>style.visibility</p:attrName>
                                        </p:attrNameLst>
                                      </p:cBhvr>
                                      <p:to>
                                        <p:strVal val="visible"/>
                                      </p:to>
                                    </p:set>
                                    <p:anim calcmode="lin" valueType="num">
                                      <p:cBhvr>
                                        <p:cTn id="16" dur="500" fill="hold"/>
                                        <p:tgtEl>
                                          <p:spTgt spid="30722"/>
                                        </p:tgtEl>
                                        <p:attrNameLst>
                                          <p:attrName>ppt_w</p:attrName>
                                        </p:attrNameLst>
                                      </p:cBhvr>
                                      <p:tavLst>
                                        <p:tav tm="0">
                                          <p:val>
                                            <p:fltVal val="0"/>
                                          </p:val>
                                        </p:tav>
                                        <p:tav tm="100000">
                                          <p:val>
                                            <p:strVal val="#ppt_w"/>
                                          </p:val>
                                        </p:tav>
                                      </p:tavLst>
                                    </p:anim>
                                    <p:anim calcmode="lin" valueType="num">
                                      <p:cBhvr>
                                        <p:cTn id="17" dur="500" fill="hold"/>
                                        <p:tgtEl>
                                          <p:spTgt spid="30722"/>
                                        </p:tgtEl>
                                        <p:attrNameLst>
                                          <p:attrName>ppt_h</p:attrName>
                                        </p:attrNameLst>
                                      </p:cBhvr>
                                      <p:tavLst>
                                        <p:tav tm="0">
                                          <p:val>
                                            <p:fltVal val="0"/>
                                          </p:val>
                                        </p:tav>
                                        <p:tav tm="100000">
                                          <p:val>
                                            <p:strVal val="#ppt_h"/>
                                          </p:val>
                                        </p:tav>
                                      </p:tavLst>
                                    </p:anim>
                                    <p:anim calcmode="lin" valueType="num">
                                      <p:cBhvr>
                                        <p:cTn id="18" dur="500" fill="hold"/>
                                        <p:tgtEl>
                                          <p:spTgt spid="30722"/>
                                        </p:tgtEl>
                                        <p:attrNameLst>
                                          <p:attrName>style.rotation</p:attrName>
                                        </p:attrNameLst>
                                      </p:cBhvr>
                                      <p:tavLst>
                                        <p:tav tm="0">
                                          <p:val>
                                            <p:fltVal val="360"/>
                                          </p:val>
                                        </p:tav>
                                        <p:tav tm="100000">
                                          <p:val>
                                            <p:fltVal val="0"/>
                                          </p:val>
                                        </p:tav>
                                      </p:tavLst>
                                    </p:anim>
                                    <p:animEffect transition="in" filter="fade">
                                      <p:cBhvr>
                                        <p:cTn id="19" dur="500"/>
                                        <p:tgtEl>
                                          <p:spTgt spid="30722"/>
                                        </p:tgtEl>
                                      </p:cBhvr>
                                    </p:animEffect>
                                  </p:childTnLst>
                                </p:cTn>
                              </p:par>
                            </p:childTnLst>
                          </p:cTn>
                        </p:par>
                      </p:childTnLst>
                    </p:cTn>
                  </p:par>
                  <p:par>
                    <p:cTn id="20" fill="hold">
                      <p:stCondLst>
                        <p:cond delay="indefinite"/>
                      </p:stCondLst>
                      <p:childTnLst>
                        <p:par>
                          <p:cTn id="21" fill="hold">
                            <p:stCondLst>
                              <p:cond delay="0"/>
                            </p:stCondLst>
                            <p:childTnLst>
                              <p:par>
                                <p:cTn id="22" presetID="49" presetClass="entr" presetSubtype="0" decel="100000" fill="hold" nodeType="clickEffect">
                                  <p:stCondLst>
                                    <p:cond delay="0"/>
                                  </p:stCondLst>
                                  <p:childTnLst>
                                    <p:set>
                                      <p:cBhvr>
                                        <p:cTn id="23" dur="1" fill="hold">
                                          <p:stCondLst>
                                            <p:cond delay="0"/>
                                          </p:stCondLst>
                                        </p:cTn>
                                        <p:tgtEl>
                                          <p:spTgt spid="30723"/>
                                        </p:tgtEl>
                                        <p:attrNameLst>
                                          <p:attrName>style.visibility</p:attrName>
                                        </p:attrNameLst>
                                      </p:cBhvr>
                                      <p:to>
                                        <p:strVal val="visible"/>
                                      </p:to>
                                    </p:set>
                                    <p:anim calcmode="lin" valueType="num">
                                      <p:cBhvr>
                                        <p:cTn id="24" dur="500" fill="hold"/>
                                        <p:tgtEl>
                                          <p:spTgt spid="30723"/>
                                        </p:tgtEl>
                                        <p:attrNameLst>
                                          <p:attrName>ppt_w</p:attrName>
                                        </p:attrNameLst>
                                      </p:cBhvr>
                                      <p:tavLst>
                                        <p:tav tm="0">
                                          <p:val>
                                            <p:fltVal val="0"/>
                                          </p:val>
                                        </p:tav>
                                        <p:tav tm="100000">
                                          <p:val>
                                            <p:strVal val="#ppt_w"/>
                                          </p:val>
                                        </p:tav>
                                      </p:tavLst>
                                    </p:anim>
                                    <p:anim calcmode="lin" valueType="num">
                                      <p:cBhvr>
                                        <p:cTn id="25" dur="500" fill="hold"/>
                                        <p:tgtEl>
                                          <p:spTgt spid="30723"/>
                                        </p:tgtEl>
                                        <p:attrNameLst>
                                          <p:attrName>ppt_h</p:attrName>
                                        </p:attrNameLst>
                                      </p:cBhvr>
                                      <p:tavLst>
                                        <p:tav tm="0">
                                          <p:val>
                                            <p:fltVal val="0"/>
                                          </p:val>
                                        </p:tav>
                                        <p:tav tm="100000">
                                          <p:val>
                                            <p:strVal val="#ppt_h"/>
                                          </p:val>
                                        </p:tav>
                                      </p:tavLst>
                                    </p:anim>
                                    <p:anim calcmode="lin" valueType="num">
                                      <p:cBhvr>
                                        <p:cTn id="26" dur="500" fill="hold"/>
                                        <p:tgtEl>
                                          <p:spTgt spid="30723"/>
                                        </p:tgtEl>
                                        <p:attrNameLst>
                                          <p:attrName>style.rotation</p:attrName>
                                        </p:attrNameLst>
                                      </p:cBhvr>
                                      <p:tavLst>
                                        <p:tav tm="0">
                                          <p:val>
                                            <p:fltVal val="360"/>
                                          </p:val>
                                        </p:tav>
                                        <p:tav tm="100000">
                                          <p:val>
                                            <p:fltVal val="0"/>
                                          </p:val>
                                        </p:tav>
                                      </p:tavLst>
                                    </p:anim>
                                    <p:animEffect transition="in" filter="fade">
                                      <p:cBhvr>
                                        <p:cTn id="27" dur="500"/>
                                        <p:tgtEl>
                                          <p:spTgt spid="30723"/>
                                        </p:tgtEl>
                                      </p:cBhvr>
                                    </p:animEffect>
                                  </p:childTnLst>
                                </p:cTn>
                              </p:par>
                            </p:childTnLst>
                          </p:cTn>
                        </p:par>
                      </p:childTnLst>
                    </p:cTn>
                  </p:par>
                  <p:par>
                    <p:cTn id="28" fill="hold">
                      <p:stCondLst>
                        <p:cond delay="indefinite"/>
                      </p:stCondLst>
                      <p:childTnLst>
                        <p:par>
                          <p:cTn id="29" fill="hold">
                            <p:stCondLst>
                              <p:cond delay="0"/>
                            </p:stCondLst>
                            <p:childTnLst>
                              <p:par>
                                <p:cTn id="30" presetID="49" presetClass="entr" presetSubtype="0" decel="100000" fill="hold" nodeType="clickEffect">
                                  <p:stCondLst>
                                    <p:cond delay="0"/>
                                  </p:stCondLst>
                                  <p:childTnLst>
                                    <p:set>
                                      <p:cBhvr>
                                        <p:cTn id="31" dur="1" fill="hold">
                                          <p:stCondLst>
                                            <p:cond delay="0"/>
                                          </p:stCondLst>
                                        </p:cTn>
                                        <p:tgtEl>
                                          <p:spTgt spid="30724"/>
                                        </p:tgtEl>
                                        <p:attrNameLst>
                                          <p:attrName>style.visibility</p:attrName>
                                        </p:attrNameLst>
                                      </p:cBhvr>
                                      <p:to>
                                        <p:strVal val="visible"/>
                                      </p:to>
                                    </p:set>
                                    <p:anim calcmode="lin" valueType="num">
                                      <p:cBhvr>
                                        <p:cTn id="32" dur="500" fill="hold"/>
                                        <p:tgtEl>
                                          <p:spTgt spid="30724"/>
                                        </p:tgtEl>
                                        <p:attrNameLst>
                                          <p:attrName>ppt_w</p:attrName>
                                        </p:attrNameLst>
                                      </p:cBhvr>
                                      <p:tavLst>
                                        <p:tav tm="0">
                                          <p:val>
                                            <p:fltVal val="0"/>
                                          </p:val>
                                        </p:tav>
                                        <p:tav tm="100000">
                                          <p:val>
                                            <p:strVal val="#ppt_w"/>
                                          </p:val>
                                        </p:tav>
                                      </p:tavLst>
                                    </p:anim>
                                    <p:anim calcmode="lin" valueType="num">
                                      <p:cBhvr>
                                        <p:cTn id="33" dur="500" fill="hold"/>
                                        <p:tgtEl>
                                          <p:spTgt spid="30724"/>
                                        </p:tgtEl>
                                        <p:attrNameLst>
                                          <p:attrName>ppt_h</p:attrName>
                                        </p:attrNameLst>
                                      </p:cBhvr>
                                      <p:tavLst>
                                        <p:tav tm="0">
                                          <p:val>
                                            <p:fltVal val="0"/>
                                          </p:val>
                                        </p:tav>
                                        <p:tav tm="100000">
                                          <p:val>
                                            <p:strVal val="#ppt_h"/>
                                          </p:val>
                                        </p:tav>
                                      </p:tavLst>
                                    </p:anim>
                                    <p:anim calcmode="lin" valueType="num">
                                      <p:cBhvr>
                                        <p:cTn id="34" dur="500" fill="hold"/>
                                        <p:tgtEl>
                                          <p:spTgt spid="30724"/>
                                        </p:tgtEl>
                                        <p:attrNameLst>
                                          <p:attrName>style.rotation</p:attrName>
                                        </p:attrNameLst>
                                      </p:cBhvr>
                                      <p:tavLst>
                                        <p:tav tm="0">
                                          <p:val>
                                            <p:fltVal val="360"/>
                                          </p:val>
                                        </p:tav>
                                        <p:tav tm="100000">
                                          <p:val>
                                            <p:fltVal val="0"/>
                                          </p:val>
                                        </p:tav>
                                      </p:tavLst>
                                    </p:anim>
                                    <p:animEffect transition="in" filter="fade">
                                      <p:cBhvr>
                                        <p:cTn id="35" dur="500"/>
                                        <p:tgtEl>
                                          <p:spTgt spid="30724"/>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nodeType="clickEffect">
                                  <p:stCondLst>
                                    <p:cond delay="0"/>
                                  </p:stCondLst>
                                  <p:childTnLst>
                                    <p:set>
                                      <p:cBhvr>
                                        <p:cTn id="39" dur="1" fill="hold">
                                          <p:stCondLst>
                                            <p:cond delay="0"/>
                                          </p:stCondLst>
                                        </p:cTn>
                                        <p:tgtEl>
                                          <p:spTgt spid="4">
                                            <p:txEl>
                                              <p:pRg st="0" end="0"/>
                                            </p:txEl>
                                          </p:spTgt>
                                        </p:tgtEl>
                                        <p:attrNameLst>
                                          <p:attrName>style.visibility</p:attrName>
                                        </p:attrNameLst>
                                      </p:cBhvr>
                                      <p:to>
                                        <p:strVal val="visible"/>
                                      </p:to>
                                    </p:set>
                                    <p:anim calcmode="lin" valueType="num">
                                      <p:cBhvr>
                                        <p:cTn id="40"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41"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42" dur="1000"/>
                                        <p:tgtEl>
                                          <p:spTgt spid="4">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nodeType="clickEffect">
                                  <p:stCondLst>
                                    <p:cond delay="0"/>
                                  </p:stCondLst>
                                  <p:childTnLst>
                                    <p:set>
                                      <p:cBhvr>
                                        <p:cTn id="46" dur="1" fill="hold">
                                          <p:stCondLst>
                                            <p:cond delay="0"/>
                                          </p:stCondLst>
                                        </p:cTn>
                                        <p:tgtEl>
                                          <p:spTgt spid="4">
                                            <p:txEl>
                                              <p:pRg st="1" end="1"/>
                                            </p:txEl>
                                          </p:spTgt>
                                        </p:tgtEl>
                                        <p:attrNameLst>
                                          <p:attrName>style.visibility</p:attrName>
                                        </p:attrNameLst>
                                      </p:cBhvr>
                                      <p:to>
                                        <p:strVal val="visible"/>
                                      </p:to>
                                    </p:set>
                                    <p:anim calcmode="lin" valueType="num">
                                      <p:cBhvr>
                                        <p:cTn id="47"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48"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49"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260648"/>
            <a:ext cx="871296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3600" b="1" dirty="0" smtClean="0">
                <a:solidFill>
                  <a:srgbClr val="FF0000"/>
                </a:solidFill>
              </a:rPr>
              <a:t>L’importanza dello sport nell’adolescenza </a:t>
            </a: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556792"/>
            <a:ext cx="8352928" cy="1754326"/>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L’attività sportiva </a:t>
            </a:r>
            <a:r>
              <a:rPr lang="it-IT" dirty="0" smtClean="0"/>
              <a:t>aiuta gli adolescenti a incanalare gli istinti aggressivi in maniera socialmente accettata, a essere responsabili, a prendere iniziative, a socializzare e a cooperare. Inoltre, insegna a pensare e a essere propositivi.</a:t>
            </a:r>
          </a:p>
          <a:p>
            <a:pPr algn="just"/>
            <a:r>
              <a:rPr lang="it-IT" b="1" dirty="0" smtClean="0">
                <a:solidFill>
                  <a:srgbClr val="FF0000"/>
                </a:solidFill>
              </a:rPr>
              <a:t>Sono davvero grandi </a:t>
            </a:r>
            <a:r>
              <a:rPr lang="it-IT" dirty="0" smtClean="0"/>
              <a:t>le grande potenzialità educative dello sport che, come la famiglia e la scuola, trasmette valori, principi ed esperienze di vita. Un bagaglio importantissimo perché contribuisce a formare la personalità.</a:t>
            </a:r>
            <a:endParaRPr lang="it-IT" dirty="0"/>
          </a:p>
        </p:txBody>
      </p:sp>
      <p:sp>
        <p:nvSpPr>
          <p:cNvPr id="6" name="Segnaposto data 5"/>
          <p:cNvSpPr>
            <a:spLocks noGrp="1"/>
          </p:cNvSpPr>
          <p:nvPr>
            <p:ph type="dt" sz="half" idx="10"/>
          </p:nvPr>
        </p:nvSpPr>
        <p:spPr/>
        <p:txBody>
          <a:bodyPr/>
          <a:lstStyle/>
          <a:p>
            <a:fld id="{2CD98C05-E8C1-473D-BBC8-89C07312513C}" type="datetime1">
              <a:rPr lang="it-IT" smtClean="0"/>
              <a:pPr/>
              <a:t>28/09/2019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4</a:t>
            </a:fld>
            <a:endParaRPr lang="it-IT"/>
          </a:p>
        </p:txBody>
      </p:sp>
      <p:sp>
        <p:nvSpPr>
          <p:cNvPr id="8" name="CasellaDiTesto 7"/>
          <p:cNvSpPr txBox="1"/>
          <p:nvPr/>
        </p:nvSpPr>
        <p:spPr>
          <a:xfrm>
            <a:off x="2915816" y="980728"/>
            <a:ext cx="3024336" cy="369332"/>
          </a:xfrm>
          <a:prstGeom prst="rect">
            <a:avLst/>
          </a:prstGeom>
          <a:noFill/>
        </p:spPr>
        <p:txBody>
          <a:bodyPr wrap="square" rtlCol="0">
            <a:spAutoFit/>
          </a:bodyPr>
          <a:lstStyle/>
          <a:p>
            <a:pPr algn="ctr"/>
            <a:r>
              <a:rPr lang="it-IT" b="1" dirty="0" smtClean="0">
                <a:solidFill>
                  <a:srgbClr val="0070C0"/>
                </a:solidFill>
              </a:rPr>
              <a:t>Le potenzialità educative</a:t>
            </a:r>
          </a:p>
        </p:txBody>
      </p:sp>
      <p:pic>
        <p:nvPicPr>
          <p:cNvPr id="13313" name="Picture 1" descr="C:\Users\Master\Desktop\Ultime foto\sp18.jpg"/>
          <p:cNvPicPr>
            <a:picLocks noChangeAspect="1" noChangeArrowheads="1"/>
          </p:cNvPicPr>
          <p:nvPr/>
        </p:nvPicPr>
        <p:blipFill>
          <a:blip r:embed="rId2" cstate="print"/>
          <a:srcRect/>
          <a:stretch>
            <a:fillRect/>
          </a:stretch>
        </p:blipFill>
        <p:spPr bwMode="auto">
          <a:xfrm>
            <a:off x="3203848" y="3429000"/>
            <a:ext cx="3096344" cy="309634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9" presetClass="entr" presetSubtype="0" decel="100000" fill="hold" nodeType="clickEffect">
                                  <p:stCondLst>
                                    <p:cond delay="0"/>
                                  </p:stCondLst>
                                  <p:childTnLst>
                                    <p:set>
                                      <p:cBhvr>
                                        <p:cTn id="15" dur="1" fill="hold">
                                          <p:stCondLst>
                                            <p:cond delay="0"/>
                                          </p:stCondLst>
                                        </p:cTn>
                                        <p:tgtEl>
                                          <p:spTgt spid="13313"/>
                                        </p:tgtEl>
                                        <p:attrNameLst>
                                          <p:attrName>style.visibility</p:attrName>
                                        </p:attrNameLst>
                                      </p:cBhvr>
                                      <p:to>
                                        <p:strVal val="visible"/>
                                      </p:to>
                                    </p:set>
                                    <p:anim calcmode="lin" valueType="num">
                                      <p:cBhvr>
                                        <p:cTn id="16" dur="500" fill="hold"/>
                                        <p:tgtEl>
                                          <p:spTgt spid="13313"/>
                                        </p:tgtEl>
                                        <p:attrNameLst>
                                          <p:attrName>ppt_w</p:attrName>
                                        </p:attrNameLst>
                                      </p:cBhvr>
                                      <p:tavLst>
                                        <p:tav tm="0">
                                          <p:val>
                                            <p:fltVal val="0"/>
                                          </p:val>
                                        </p:tav>
                                        <p:tav tm="100000">
                                          <p:val>
                                            <p:strVal val="#ppt_w"/>
                                          </p:val>
                                        </p:tav>
                                      </p:tavLst>
                                    </p:anim>
                                    <p:anim calcmode="lin" valueType="num">
                                      <p:cBhvr>
                                        <p:cTn id="17" dur="500" fill="hold"/>
                                        <p:tgtEl>
                                          <p:spTgt spid="13313"/>
                                        </p:tgtEl>
                                        <p:attrNameLst>
                                          <p:attrName>ppt_h</p:attrName>
                                        </p:attrNameLst>
                                      </p:cBhvr>
                                      <p:tavLst>
                                        <p:tav tm="0">
                                          <p:val>
                                            <p:fltVal val="0"/>
                                          </p:val>
                                        </p:tav>
                                        <p:tav tm="100000">
                                          <p:val>
                                            <p:strVal val="#ppt_h"/>
                                          </p:val>
                                        </p:tav>
                                      </p:tavLst>
                                    </p:anim>
                                    <p:anim calcmode="lin" valueType="num">
                                      <p:cBhvr>
                                        <p:cTn id="18" dur="500" fill="hold"/>
                                        <p:tgtEl>
                                          <p:spTgt spid="13313"/>
                                        </p:tgtEl>
                                        <p:attrNameLst>
                                          <p:attrName>style.rotation</p:attrName>
                                        </p:attrNameLst>
                                      </p:cBhvr>
                                      <p:tavLst>
                                        <p:tav tm="0">
                                          <p:val>
                                            <p:fltVal val="360"/>
                                          </p:val>
                                        </p:tav>
                                        <p:tav tm="100000">
                                          <p:val>
                                            <p:fltVal val="0"/>
                                          </p:val>
                                        </p:tav>
                                      </p:tavLst>
                                    </p:anim>
                                    <p:animEffect transition="in" filter="fade">
                                      <p:cBhvr>
                                        <p:cTn id="19" dur="500"/>
                                        <p:tgtEl>
                                          <p:spTgt spid="13313"/>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 calcmode="lin" valueType="num">
                                      <p:cBhvr>
                                        <p:cTn id="24"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25"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26" dur="1000"/>
                                        <p:tgtEl>
                                          <p:spTgt spid="4">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nodeType="click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anim calcmode="lin" valueType="num">
                                      <p:cBhvr>
                                        <p:cTn id="31"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32"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33"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260648"/>
            <a:ext cx="871296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3600" b="1" dirty="0" smtClean="0">
                <a:solidFill>
                  <a:srgbClr val="FF0000"/>
                </a:solidFill>
              </a:rPr>
              <a:t>L’importanza dello sport nell’adolescenza </a:t>
            </a: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556792"/>
            <a:ext cx="8352928" cy="1754326"/>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Uno dei motivi </a:t>
            </a:r>
            <a:r>
              <a:rPr lang="it-IT" dirty="0" smtClean="0"/>
              <a:t>principali è il desiderio che i ragazzi hanno di farsi notare dagli altri: la pratica di uno sport, infatti, potrebbe renderli popolari e importanti. </a:t>
            </a:r>
          </a:p>
          <a:p>
            <a:pPr algn="just"/>
            <a:r>
              <a:rPr lang="it-IT" b="1" dirty="0" smtClean="0">
                <a:solidFill>
                  <a:srgbClr val="FF0000"/>
                </a:solidFill>
              </a:rPr>
              <a:t>A questo si aggiunge </a:t>
            </a:r>
            <a:r>
              <a:rPr lang="it-IT" dirty="0" smtClean="0"/>
              <a:t>il desiderio di trarre piacere dalle sfide e sperimentare qualcosa in cui ci sente o si è bravi.</a:t>
            </a:r>
          </a:p>
          <a:p>
            <a:pPr algn="just"/>
            <a:r>
              <a:rPr lang="it-IT" b="1" dirty="0" smtClean="0">
                <a:solidFill>
                  <a:srgbClr val="FF0000"/>
                </a:solidFill>
              </a:rPr>
              <a:t>Inoltre</a:t>
            </a:r>
            <a:r>
              <a:rPr lang="it-IT" dirty="0" smtClean="0"/>
              <a:t>, dai 13/14 anni, i ragazzi cominciano a essere consapevoli che forma fisica e abilità sono fattori importanti: provano divertimento nel fare esercizi e giochi.</a:t>
            </a:r>
            <a:endParaRPr lang="it-IT" dirty="0"/>
          </a:p>
        </p:txBody>
      </p:sp>
      <p:sp>
        <p:nvSpPr>
          <p:cNvPr id="6" name="Segnaposto data 5"/>
          <p:cNvSpPr>
            <a:spLocks noGrp="1"/>
          </p:cNvSpPr>
          <p:nvPr>
            <p:ph type="dt" sz="half" idx="10"/>
          </p:nvPr>
        </p:nvSpPr>
        <p:spPr/>
        <p:txBody>
          <a:bodyPr/>
          <a:lstStyle/>
          <a:p>
            <a:fld id="{EC341D9C-0E2C-429C-AE71-68A3837652D9}" type="datetime1">
              <a:rPr lang="it-IT" smtClean="0"/>
              <a:pPr/>
              <a:t>28/09/2019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5</a:t>
            </a:fld>
            <a:endParaRPr lang="it-IT"/>
          </a:p>
        </p:txBody>
      </p:sp>
      <p:sp>
        <p:nvSpPr>
          <p:cNvPr id="8" name="CasellaDiTesto 7"/>
          <p:cNvSpPr txBox="1"/>
          <p:nvPr/>
        </p:nvSpPr>
        <p:spPr>
          <a:xfrm>
            <a:off x="1403648" y="980728"/>
            <a:ext cx="6264696" cy="369332"/>
          </a:xfrm>
          <a:prstGeom prst="rect">
            <a:avLst/>
          </a:prstGeom>
          <a:noFill/>
        </p:spPr>
        <p:txBody>
          <a:bodyPr wrap="square" rtlCol="0">
            <a:spAutoFit/>
          </a:bodyPr>
          <a:lstStyle/>
          <a:p>
            <a:pPr algn="ctr"/>
            <a:r>
              <a:rPr lang="it-IT" b="1" dirty="0" smtClean="0">
                <a:solidFill>
                  <a:srgbClr val="0070C0"/>
                </a:solidFill>
              </a:rPr>
              <a:t>C’è sempre una motivazione per scegliere uno sport</a:t>
            </a:r>
          </a:p>
        </p:txBody>
      </p:sp>
      <p:pic>
        <p:nvPicPr>
          <p:cNvPr id="12289" name="Picture 1" descr="C:\Users\Master\Desktop\Ultime foto\sp23.jpg"/>
          <p:cNvPicPr>
            <a:picLocks noChangeAspect="1" noChangeArrowheads="1"/>
          </p:cNvPicPr>
          <p:nvPr/>
        </p:nvPicPr>
        <p:blipFill>
          <a:blip r:embed="rId2" cstate="print"/>
          <a:srcRect/>
          <a:stretch>
            <a:fillRect/>
          </a:stretch>
        </p:blipFill>
        <p:spPr bwMode="auto">
          <a:xfrm>
            <a:off x="2411760" y="3501008"/>
            <a:ext cx="4602685" cy="273630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9" presetClass="entr" presetSubtype="0" decel="100000" fill="hold" nodeType="clickEffect">
                                  <p:stCondLst>
                                    <p:cond delay="0"/>
                                  </p:stCondLst>
                                  <p:childTnLst>
                                    <p:set>
                                      <p:cBhvr>
                                        <p:cTn id="15" dur="1" fill="hold">
                                          <p:stCondLst>
                                            <p:cond delay="0"/>
                                          </p:stCondLst>
                                        </p:cTn>
                                        <p:tgtEl>
                                          <p:spTgt spid="12289"/>
                                        </p:tgtEl>
                                        <p:attrNameLst>
                                          <p:attrName>style.visibility</p:attrName>
                                        </p:attrNameLst>
                                      </p:cBhvr>
                                      <p:to>
                                        <p:strVal val="visible"/>
                                      </p:to>
                                    </p:set>
                                    <p:anim calcmode="lin" valueType="num">
                                      <p:cBhvr>
                                        <p:cTn id="16" dur="500" fill="hold"/>
                                        <p:tgtEl>
                                          <p:spTgt spid="12289"/>
                                        </p:tgtEl>
                                        <p:attrNameLst>
                                          <p:attrName>ppt_w</p:attrName>
                                        </p:attrNameLst>
                                      </p:cBhvr>
                                      <p:tavLst>
                                        <p:tav tm="0">
                                          <p:val>
                                            <p:fltVal val="0"/>
                                          </p:val>
                                        </p:tav>
                                        <p:tav tm="100000">
                                          <p:val>
                                            <p:strVal val="#ppt_w"/>
                                          </p:val>
                                        </p:tav>
                                      </p:tavLst>
                                    </p:anim>
                                    <p:anim calcmode="lin" valueType="num">
                                      <p:cBhvr>
                                        <p:cTn id="17" dur="500" fill="hold"/>
                                        <p:tgtEl>
                                          <p:spTgt spid="12289"/>
                                        </p:tgtEl>
                                        <p:attrNameLst>
                                          <p:attrName>ppt_h</p:attrName>
                                        </p:attrNameLst>
                                      </p:cBhvr>
                                      <p:tavLst>
                                        <p:tav tm="0">
                                          <p:val>
                                            <p:fltVal val="0"/>
                                          </p:val>
                                        </p:tav>
                                        <p:tav tm="100000">
                                          <p:val>
                                            <p:strVal val="#ppt_h"/>
                                          </p:val>
                                        </p:tav>
                                      </p:tavLst>
                                    </p:anim>
                                    <p:anim calcmode="lin" valueType="num">
                                      <p:cBhvr>
                                        <p:cTn id="18" dur="500" fill="hold"/>
                                        <p:tgtEl>
                                          <p:spTgt spid="12289"/>
                                        </p:tgtEl>
                                        <p:attrNameLst>
                                          <p:attrName>style.rotation</p:attrName>
                                        </p:attrNameLst>
                                      </p:cBhvr>
                                      <p:tavLst>
                                        <p:tav tm="0">
                                          <p:val>
                                            <p:fltVal val="360"/>
                                          </p:val>
                                        </p:tav>
                                        <p:tav tm="100000">
                                          <p:val>
                                            <p:fltVal val="0"/>
                                          </p:val>
                                        </p:tav>
                                      </p:tavLst>
                                    </p:anim>
                                    <p:animEffect transition="in" filter="fade">
                                      <p:cBhvr>
                                        <p:cTn id="19" dur="500"/>
                                        <p:tgtEl>
                                          <p:spTgt spid="12289"/>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 calcmode="lin" valueType="num">
                                      <p:cBhvr>
                                        <p:cTn id="24"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25"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26" dur="1000"/>
                                        <p:tgtEl>
                                          <p:spTgt spid="4">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nodeType="click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anim calcmode="lin" valueType="num">
                                      <p:cBhvr>
                                        <p:cTn id="31"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32"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33" dur="1000"/>
                                        <p:tgtEl>
                                          <p:spTgt spid="4">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nodeType="clickEffect">
                                  <p:stCondLst>
                                    <p:cond delay="0"/>
                                  </p:stCondLst>
                                  <p:childTnLst>
                                    <p:set>
                                      <p:cBhvr>
                                        <p:cTn id="37" dur="1" fill="hold">
                                          <p:stCondLst>
                                            <p:cond delay="0"/>
                                          </p:stCondLst>
                                        </p:cTn>
                                        <p:tgtEl>
                                          <p:spTgt spid="4">
                                            <p:txEl>
                                              <p:pRg st="2" end="2"/>
                                            </p:txEl>
                                          </p:spTgt>
                                        </p:tgtEl>
                                        <p:attrNameLst>
                                          <p:attrName>style.visibility</p:attrName>
                                        </p:attrNameLst>
                                      </p:cBhvr>
                                      <p:to>
                                        <p:strVal val="visible"/>
                                      </p:to>
                                    </p:set>
                                    <p:anim calcmode="lin" valueType="num">
                                      <p:cBhvr>
                                        <p:cTn id="38" dur="10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39"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40"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260648"/>
            <a:ext cx="871296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3600" b="1" dirty="0" smtClean="0">
                <a:solidFill>
                  <a:srgbClr val="FF0000"/>
                </a:solidFill>
              </a:rPr>
              <a:t>L’importanza dello sport nell’adolescenza </a:t>
            </a: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556792"/>
            <a:ext cx="8352928" cy="1200329"/>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Gli adolescenti </a:t>
            </a:r>
            <a:r>
              <a:rPr lang="it-IT" dirty="0" smtClean="0"/>
              <a:t>che praticano lo sport, inoltre, sono più sicuri, perché la pratica sportiva migliora la stima e il movimento serve a controllare le emozioni e a combattere lo stress: possono così scaricare tensioni, ansia e stanchezza derivanti dalla scuola e dallo studio.</a:t>
            </a:r>
            <a:endParaRPr lang="it-IT" dirty="0"/>
          </a:p>
        </p:txBody>
      </p:sp>
      <p:sp>
        <p:nvSpPr>
          <p:cNvPr id="6" name="Segnaposto data 5"/>
          <p:cNvSpPr>
            <a:spLocks noGrp="1"/>
          </p:cNvSpPr>
          <p:nvPr>
            <p:ph type="dt" sz="half" idx="10"/>
          </p:nvPr>
        </p:nvSpPr>
        <p:spPr/>
        <p:txBody>
          <a:bodyPr/>
          <a:lstStyle/>
          <a:p>
            <a:fld id="{5F9B3142-1686-4858-83CC-830638B36BB4}" type="datetime1">
              <a:rPr lang="it-IT" smtClean="0"/>
              <a:pPr/>
              <a:t>28/09/2019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6</a:t>
            </a:fld>
            <a:endParaRPr lang="it-IT"/>
          </a:p>
        </p:txBody>
      </p:sp>
      <p:sp>
        <p:nvSpPr>
          <p:cNvPr id="8" name="CasellaDiTesto 7"/>
          <p:cNvSpPr txBox="1"/>
          <p:nvPr/>
        </p:nvSpPr>
        <p:spPr>
          <a:xfrm>
            <a:off x="1403648" y="980728"/>
            <a:ext cx="6264696" cy="369332"/>
          </a:xfrm>
          <a:prstGeom prst="rect">
            <a:avLst/>
          </a:prstGeom>
          <a:noFill/>
        </p:spPr>
        <p:txBody>
          <a:bodyPr wrap="square" rtlCol="0">
            <a:spAutoFit/>
          </a:bodyPr>
          <a:lstStyle/>
          <a:p>
            <a:pPr algn="ctr"/>
            <a:r>
              <a:rPr lang="it-IT" b="1" dirty="0" smtClean="0">
                <a:solidFill>
                  <a:srgbClr val="0070C0"/>
                </a:solidFill>
              </a:rPr>
              <a:t>I benefici: dal benessere fisico a quello mentale</a:t>
            </a:r>
          </a:p>
        </p:txBody>
      </p:sp>
      <p:pic>
        <p:nvPicPr>
          <p:cNvPr id="11265" name="Picture 1" descr="C:\Users\Master\Desktop\Ultime foto\sp15.jpg"/>
          <p:cNvPicPr>
            <a:picLocks noChangeAspect="1" noChangeArrowheads="1"/>
          </p:cNvPicPr>
          <p:nvPr/>
        </p:nvPicPr>
        <p:blipFill>
          <a:blip r:embed="rId2" cstate="print"/>
          <a:srcRect/>
          <a:stretch>
            <a:fillRect/>
          </a:stretch>
        </p:blipFill>
        <p:spPr bwMode="auto">
          <a:xfrm>
            <a:off x="442029" y="2924944"/>
            <a:ext cx="8307569" cy="266429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9" presetClass="entr" presetSubtype="0" decel="100000" fill="hold" nodeType="clickEffect">
                                  <p:stCondLst>
                                    <p:cond delay="0"/>
                                  </p:stCondLst>
                                  <p:childTnLst>
                                    <p:set>
                                      <p:cBhvr>
                                        <p:cTn id="15" dur="1" fill="hold">
                                          <p:stCondLst>
                                            <p:cond delay="0"/>
                                          </p:stCondLst>
                                        </p:cTn>
                                        <p:tgtEl>
                                          <p:spTgt spid="11265"/>
                                        </p:tgtEl>
                                        <p:attrNameLst>
                                          <p:attrName>style.visibility</p:attrName>
                                        </p:attrNameLst>
                                      </p:cBhvr>
                                      <p:to>
                                        <p:strVal val="visible"/>
                                      </p:to>
                                    </p:set>
                                    <p:anim calcmode="lin" valueType="num">
                                      <p:cBhvr>
                                        <p:cTn id="16" dur="500" fill="hold"/>
                                        <p:tgtEl>
                                          <p:spTgt spid="11265"/>
                                        </p:tgtEl>
                                        <p:attrNameLst>
                                          <p:attrName>ppt_w</p:attrName>
                                        </p:attrNameLst>
                                      </p:cBhvr>
                                      <p:tavLst>
                                        <p:tav tm="0">
                                          <p:val>
                                            <p:fltVal val="0"/>
                                          </p:val>
                                        </p:tav>
                                        <p:tav tm="100000">
                                          <p:val>
                                            <p:strVal val="#ppt_w"/>
                                          </p:val>
                                        </p:tav>
                                      </p:tavLst>
                                    </p:anim>
                                    <p:anim calcmode="lin" valueType="num">
                                      <p:cBhvr>
                                        <p:cTn id="17" dur="500" fill="hold"/>
                                        <p:tgtEl>
                                          <p:spTgt spid="11265"/>
                                        </p:tgtEl>
                                        <p:attrNameLst>
                                          <p:attrName>ppt_h</p:attrName>
                                        </p:attrNameLst>
                                      </p:cBhvr>
                                      <p:tavLst>
                                        <p:tav tm="0">
                                          <p:val>
                                            <p:fltVal val="0"/>
                                          </p:val>
                                        </p:tav>
                                        <p:tav tm="100000">
                                          <p:val>
                                            <p:strVal val="#ppt_h"/>
                                          </p:val>
                                        </p:tav>
                                      </p:tavLst>
                                    </p:anim>
                                    <p:anim calcmode="lin" valueType="num">
                                      <p:cBhvr>
                                        <p:cTn id="18" dur="500" fill="hold"/>
                                        <p:tgtEl>
                                          <p:spTgt spid="11265"/>
                                        </p:tgtEl>
                                        <p:attrNameLst>
                                          <p:attrName>style.rotation</p:attrName>
                                        </p:attrNameLst>
                                      </p:cBhvr>
                                      <p:tavLst>
                                        <p:tav tm="0">
                                          <p:val>
                                            <p:fltVal val="360"/>
                                          </p:val>
                                        </p:tav>
                                        <p:tav tm="100000">
                                          <p:val>
                                            <p:fltVal val="0"/>
                                          </p:val>
                                        </p:tav>
                                      </p:tavLst>
                                    </p:anim>
                                    <p:animEffect transition="in" filter="fade">
                                      <p:cBhvr>
                                        <p:cTn id="19" dur="500"/>
                                        <p:tgtEl>
                                          <p:spTgt spid="11265"/>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 calcmode="lin" valueType="num">
                                      <p:cBhvr>
                                        <p:cTn id="24"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25"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26"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260648"/>
            <a:ext cx="871296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3600" b="1" dirty="0" smtClean="0">
                <a:solidFill>
                  <a:srgbClr val="FF0000"/>
                </a:solidFill>
              </a:rPr>
              <a:t>L’importanza dello sport nell’adolescenza </a:t>
            </a: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556792"/>
            <a:ext cx="8352928" cy="923330"/>
          </a:xfrm>
          <a:prstGeom prst="rect">
            <a:avLst/>
          </a:prstGeom>
          <a:solidFill>
            <a:srgbClr val="FFFF00"/>
          </a:solidFill>
          <a:ln w="25400">
            <a:solidFill>
              <a:schemeClr val="accent1"/>
            </a:solidFill>
          </a:ln>
        </p:spPr>
        <p:txBody>
          <a:bodyPr wrap="square" rtlCol="0">
            <a:spAutoFit/>
          </a:bodyPr>
          <a:lstStyle/>
          <a:p>
            <a:pPr algn="just"/>
            <a:r>
              <a:rPr lang="it-IT" b="1" dirty="0" smtClean="0">
                <a:solidFill>
                  <a:srgbClr val="FF0000"/>
                </a:solidFill>
              </a:rPr>
              <a:t>Bisogna sostenere </a:t>
            </a:r>
            <a:r>
              <a:rPr lang="it-IT" dirty="0" smtClean="0"/>
              <a:t>e incoraggiare i ragazzi, evitando aspettative troppo elevate e pressioni esagerate, utilizzando critiche costruttive e cercando sempre di gratificarli per i loro successi.</a:t>
            </a:r>
            <a:endParaRPr lang="it-IT" dirty="0"/>
          </a:p>
        </p:txBody>
      </p:sp>
      <p:sp>
        <p:nvSpPr>
          <p:cNvPr id="6" name="Segnaposto data 5"/>
          <p:cNvSpPr>
            <a:spLocks noGrp="1"/>
          </p:cNvSpPr>
          <p:nvPr>
            <p:ph type="dt" sz="half" idx="10"/>
          </p:nvPr>
        </p:nvSpPr>
        <p:spPr/>
        <p:txBody>
          <a:bodyPr/>
          <a:lstStyle/>
          <a:p>
            <a:fld id="{2035E57C-D9A8-4275-8C59-2357D8515F52}" type="datetime1">
              <a:rPr lang="it-IT" smtClean="0"/>
              <a:pPr/>
              <a:t>28/09/2019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7</a:t>
            </a:fld>
            <a:endParaRPr lang="it-IT"/>
          </a:p>
        </p:txBody>
      </p:sp>
      <p:sp>
        <p:nvSpPr>
          <p:cNvPr id="8" name="CasellaDiTesto 7"/>
          <p:cNvSpPr txBox="1"/>
          <p:nvPr/>
        </p:nvSpPr>
        <p:spPr>
          <a:xfrm>
            <a:off x="1403648" y="980728"/>
            <a:ext cx="6264696" cy="369332"/>
          </a:xfrm>
          <a:prstGeom prst="rect">
            <a:avLst/>
          </a:prstGeom>
          <a:noFill/>
        </p:spPr>
        <p:txBody>
          <a:bodyPr wrap="square" rtlCol="0">
            <a:spAutoFit/>
          </a:bodyPr>
          <a:lstStyle/>
          <a:p>
            <a:pPr algn="ctr"/>
            <a:r>
              <a:rPr lang="it-IT" b="1" dirty="0" smtClean="0">
                <a:solidFill>
                  <a:srgbClr val="0070C0"/>
                </a:solidFill>
              </a:rPr>
              <a:t>Il ruolo dei genitori</a:t>
            </a:r>
          </a:p>
        </p:txBody>
      </p:sp>
      <p:pic>
        <p:nvPicPr>
          <p:cNvPr id="10241" name="Picture 1" descr="C:\Users\Master\Desktop\Ultime foto\sp25.jpg"/>
          <p:cNvPicPr>
            <a:picLocks noChangeAspect="1" noChangeArrowheads="1"/>
          </p:cNvPicPr>
          <p:nvPr/>
        </p:nvPicPr>
        <p:blipFill>
          <a:blip r:embed="rId2" cstate="print"/>
          <a:srcRect/>
          <a:stretch>
            <a:fillRect/>
          </a:stretch>
        </p:blipFill>
        <p:spPr bwMode="auto">
          <a:xfrm>
            <a:off x="1979712" y="2636912"/>
            <a:ext cx="5112568" cy="3389855"/>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9" presetClass="entr" presetSubtype="0" decel="100000" fill="hold" nodeType="clickEffect">
                                  <p:stCondLst>
                                    <p:cond delay="0"/>
                                  </p:stCondLst>
                                  <p:childTnLst>
                                    <p:set>
                                      <p:cBhvr>
                                        <p:cTn id="15" dur="1" fill="hold">
                                          <p:stCondLst>
                                            <p:cond delay="0"/>
                                          </p:stCondLst>
                                        </p:cTn>
                                        <p:tgtEl>
                                          <p:spTgt spid="10241"/>
                                        </p:tgtEl>
                                        <p:attrNameLst>
                                          <p:attrName>style.visibility</p:attrName>
                                        </p:attrNameLst>
                                      </p:cBhvr>
                                      <p:to>
                                        <p:strVal val="visible"/>
                                      </p:to>
                                    </p:set>
                                    <p:anim calcmode="lin" valueType="num">
                                      <p:cBhvr>
                                        <p:cTn id="16" dur="500" fill="hold"/>
                                        <p:tgtEl>
                                          <p:spTgt spid="10241"/>
                                        </p:tgtEl>
                                        <p:attrNameLst>
                                          <p:attrName>ppt_w</p:attrName>
                                        </p:attrNameLst>
                                      </p:cBhvr>
                                      <p:tavLst>
                                        <p:tav tm="0">
                                          <p:val>
                                            <p:fltVal val="0"/>
                                          </p:val>
                                        </p:tav>
                                        <p:tav tm="100000">
                                          <p:val>
                                            <p:strVal val="#ppt_w"/>
                                          </p:val>
                                        </p:tav>
                                      </p:tavLst>
                                    </p:anim>
                                    <p:anim calcmode="lin" valueType="num">
                                      <p:cBhvr>
                                        <p:cTn id="17" dur="500" fill="hold"/>
                                        <p:tgtEl>
                                          <p:spTgt spid="10241"/>
                                        </p:tgtEl>
                                        <p:attrNameLst>
                                          <p:attrName>ppt_h</p:attrName>
                                        </p:attrNameLst>
                                      </p:cBhvr>
                                      <p:tavLst>
                                        <p:tav tm="0">
                                          <p:val>
                                            <p:fltVal val="0"/>
                                          </p:val>
                                        </p:tav>
                                        <p:tav tm="100000">
                                          <p:val>
                                            <p:strVal val="#ppt_h"/>
                                          </p:val>
                                        </p:tav>
                                      </p:tavLst>
                                    </p:anim>
                                    <p:anim calcmode="lin" valueType="num">
                                      <p:cBhvr>
                                        <p:cTn id="18" dur="500" fill="hold"/>
                                        <p:tgtEl>
                                          <p:spTgt spid="10241"/>
                                        </p:tgtEl>
                                        <p:attrNameLst>
                                          <p:attrName>style.rotation</p:attrName>
                                        </p:attrNameLst>
                                      </p:cBhvr>
                                      <p:tavLst>
                                        <p:tav tm="0">
                                          <p:val>
                                            <p:fltVal val="360"/>
                                          </p:val>
                                        </p:tav>
                                        <p:tav tm="100000">
                                          <p:val>
                                            <p:fltVal val="0"/>
                                          </p:val>
                                        </p:tav>
                                      </p:tavLst>
                                    </p:anim>
                                    <p:animEffect transition="in" filter="fade">
                                      <p:cBhvr>
                                        <p:cTn id="19" dur="500"/>
                                        <p:tgtEl>
                                          <p:spTgt spid="10241"/>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 calcmode="lin" valueType="num">
                                      <p:cBhvr>
                                        <p:cTn id="24"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25"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26"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260648"/>
            <a:ext cx="871296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3600" b="1" dirty="0" smtClean="0">
                <a:solidFill>
                  <a:srgbClr val="FF0000"/>
                </a:solidFill>
              </a:rPr>
              <a:t>L’importanza dello sport nell’adolescenza </a:t>
            </a: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556792"/>
            <a:ext cx="8352928" cy="2308324"/>
          </a:xfrm>
          <a:prstGeom prst="rect">
            <a:avLst/>
          </a:prstGeom>
          <a:solidFill>
            <a:srgbClr val="FFFF00"/>
          </a:solidFill>
          <a:ln w="25400">
            <a:solidFill>
              <a:schemeClr val="accent1"/>
            </a:solidFill>
          </a:ln>
        </p:spPr>
        <p:txBody>
          <a:bodyPr wrap="square" rtlCol="0">
            <a:spAutoFit/>
          </a:bodyPr>
          <a:lstStyle/>
          <a:p>
            <a:pPr algn="just" fontAlgn="base"/>
            <a:r>
              <a:rPr lang="it-IT" b="1" dirty="0" smtClean="0">
                <a:solidFill>
                  <a:srgbClr val="FF0000"/>
                </a:solidFill>
              </a:rPr>
              <a:t>I ragazzi devono sapere </a:t>
            </a:r>
            <a:r>
              <a:rPr lang="it-IT" dirty="0" smtClean="0"/>
              <a:t>che la pratica sportiva serve alla</a:t>
            </a:r>
            <a:r>
              <a:rPr lang="it-IT" b="1" dirty="0" smtClean="0"/>
              <a:t> salute</a:t>
            </a:r>
            <a:r>
              <a:rPr lang="it-IT" dirty="0" smtClean="0"/>
              <a:t>, perché aiuta a stare in forma e a rallentare l’invecchiamento. L’attività fisica eseguita con regolarità </a:t>
            </a:r>
            <a:r>
              <a:rPr lang="it-IT" b="1" dirty="0" smtClean="0"/>
              <a:t>difende il sistema immunitario</a:t>
            </a:r>
            <a:r>
              <a:rPr lang="it-IT" dirty="0" smtClean="0"/>
              <a:t> e previene anche molte malattie. </a:t>
            </a:r>
          </a:p>
          <a:p>
            <a:pPr algn="just" fontAlgn="base"/>
            <a:r>
              <a:rPr lang="it-IT" b="1" dirty="0" smtClean="0">
                <a:solidFill>
                  <a:srgbClr val="FF0000"/>
                </a:solidFill>
              </a:rPr>
              <a:t>Non basta comunicare </a:t>
            </a:r>
            <a:r>
              <a:rPr lang="it-IT" dirty="0" smtClean="0"/>
              <a:t>questi concetti, </a:t>
            </a:r>
            <a:r>
              <a:rPr lang="it-IT" b="1" dirty="0" smtClean="0"/>
              <a:t>i genitori devono dare l’esempio</a:t>
            </a:r>
            <a:r>
              <a:rPr lang="it-IT" dirty="0" smtClean="0"/>
              <a:t> e mostrare ai propri figli quanto sia importante fare sport. </a:t>
            </a:r>
          </a:p>
          <a:p>
            <a:pPr algn="just" fontAlgn="base"/>
            <a:r>
              <a:rPr lang="it-IT" b="1" dirty="0" smtClean="0">
                <a:solidFill>
                  <a:srgbClr val="FF0000"/>
                </a:solidFill>
              </a:rPr>
              <a:t>Le lunghe passeggiate con i figli </a:t>
            </a:r>
            <a:r>
              <a:rPr lang="it-IT" dirty="0" smtClean="0"/>
              <a:t>in montagna o al mare e le escursioni in bici sono fondamentali per far comprendere quanto è bello il movimento, inoltre rafforzeranno anche la relazione genitore- figlio.</a:t>
            </a:r>
            <a:endParaRPr lang="it-IT" dirty="0"/>
          </a:p>
        </p:txBody>
      </p:sp>
      <p:sp>
        <p:nvSpPr>
          <p:cNvPr id="6" name="Segnaposto data 5"/>
          <p:cNvSpPr>
            <a:spLocks noGrp="1"/>
          </p:cNvSpPr>
          <p:nvPr>
            <p:ph type="dt" sz="half" idx="10"/>
          </p:nvPr>
        </p:nvSpPr>
        <p:spPr/>
        <p:txBody>
          <a:bodyPr/>
          <a:lstStyle/>
          <a:p>
            <a:fld id="{644D5C98-6883-4FD4-80DD-84AB0888AB40}" type="datetime1">
              <a:rPr lang="it-IT" smtClean="0"/>
              <a:pPr/>
              <a:t>28/09/2019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8</a:t>
            </a:fld>
            <a:endParaRPr lang="it-IT"/>
          </a:p>
        </p:txBody>
      </p:sp>
      <p:sp>
        <p:nvSpPr>
          <p:cNvPr id="8" name="CasellaDiTesto 7"/>
          <p:cNvSpPr txBox="1"/>
          <p:nvPr/>
        </p:nvSpPr>
        <p:spPr>
          <a:xfrm>
            <a:off x="1403648" y="980728"/>
            <a:ext cx="6264696" cy="369332"/>
          </a:xfrm>
          <a:prstGeom prst="rect">
            <a:avLst/>
          </a:prstGeom>
          <a:noFill/>
        </p:spPr>
        <p:txBody>
          <a:bodyPr wrap="square" rtlCol="0">
            <a:spAutoFit/>
          </a:bodyPr>
          <a:lstStyle/>
          <a:p>
            <a:pPr algn="ctr" fontAlgn="base"/>
            <a:r>
              <a:rPr lang="it-IT" b="1" dirty="0" smtClean="0">
                <a:solidFill>
                  <a:srgbClr val="0070C0"/>
                </a:solidFill>
              </a:rPr>
              <a:t>Lo sport fa bene alla salute</a:t>
            </a:r>
          </a:p>
        </p:txBody>
      </p:sp>
      <p:pic>
        <p:nvPicPr>
          <p:cNvPr id="9217" name="Picture 1" descr="C:\Users\Master\Desktop\Ultime foto\sp28.jpg"/>
          <p:cNvPicPr>
            <a:picLocks noChangeAspect="1" noChangeArrowheads="1"/>
          </p:cNvPicPr>
          <p:nvPr/>
        </p:nvPicPr>
        <p:blipFill>
          <a:blip r:embed="rId2" cstate="print"/>
          <a:srcRect/>
          <a:stretch>
            <a:fillRect/>
          </a:stretch>
        </p:blipFill>
        <p:spPr bwMode="auto">
          <a:xfrm>
            <a:off x="2843808" y="4005064"/>
            <a:ext cx="3240360" cy="229373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9" presetClass="entr" presetSubtype="0" decel="100000" fill="hold" nodeType="clickEffect">
                                  <p:stCondLst>
                                    <p:cond delay="0"/>
                                  </p:stCondLst>
                                  <p:childTnLst>
                                    <p:set>
                                      <p:cBhvr>
                                        <p:cTn id="15" dur="1" fill="hold">
                                          <p:stCondLst>
                                            <p:cond delay="0"/>
                                          </p:stCondLst>
                                        </p:cTn>
                                        <p:tgtEl>
                                          <p:spTgt spid="9217"/>
                                        </p:tgtEl>
                                        <p:attrNameLst>
                                          <p:attrName>style.visibility</p:attrName>
                                        </p:attrNameLst>
                                      </p:cBhvr>
                                      <p:to>
                                        <p:strVal val="visible"/>
                                      </p:to>
                                    </p:set>
                                    <p:anim calcmode="lin" valueType="num">
                                      <p:cBhvr>
                                        <p:cTn id="16" dur="500" fill="hold"/>
                                        <p:tgtEl>
                                          <p:spTgt spid="9217"/>
                                        </p:tgtEl>
                                        <p:attrNameLst>
                                          <p:attrName>ppt_w</p:attrName>
                                        </p:attrNameLst>
                                      </p:cBhvr>
                                      <p:tavLst>
                                        <p:tav tm="0">
                                          <p:val>
                                            <p:fltVal val="0"/>
                                          </p:val>
                                        </p:tav>
                                        <p:tav tm="100000">
                                          <p:val>
                                            <p:strVal val="#ppt_w"/>
                                          </p:val>
                                        </p:tav>
                                      </p:tavLst>
                                    </p:anim>
                                    <p:anim calcmode="lin" valueType="num">
                                      <p:cBhvr>
                                        <p:cTn id="17" dur="500" fill="hold"/>
                                        <p:tgtEl>
                                          <p:spTgt spid="9217"/>
                                        </p:tgtEl>
                                        <p:attrNameLst>
                                          <p:attrName>ppt_h</p:attrName>
                                        </p:attrNameLst>
                                      </p:cBhvr>
                                      <p:tavLst>
                                        <p:tav tm="0">
                                          <p:val>
                                            <p:fltVal val="0"/>
                                          </p:val>
                                        </p:tav>
                                        <p:tav tm="100000">
                                          <p:val>
                                            <p:strVal val="#ppt_h"/>
                                          </p:val>
                                        </p:tav>
                                      </p:tavLst>
                                    </p:anim>
                                    <p:anim calcmode="lin" valueType="num">
                                      <p:cBhvr>
                                        <p:cTn id="18" dur="500" fill="hold"/>
                                        <p:tgtEl>
                                          <p:spTgt spid="9217"/>
                                        </p:tgtEl>
                                        <p:attrNameLst>
                                          <p:attrName>style.rotation</p:attrName>
                                        </p:attrNameLst>
                                      </p:cBhvr>
                                      <p:tavLst>
                                        <p:tav tm="0">
                                          <p:val>
                                            <p:fltVal val="360"/>
                                          </p:val>
                                        </p:tav>
                                        <p:tav tm="100000">
                                          <p:val>
                                            <p:fltVal val="0"/>
                                          </p:val>
                                        </p:tav>
                                      </p:tavLst>
                                    </p:anim>
                                    <p:animEffect transition="in" filter="fade">
                                      <p:cBhvr>
                                        <p:cTn id="19" dur="500"/>
                                        <p:tgtEl>
                                          <p:spTgt spid="9217"/>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 calcmode="lin" valueType="num">
                                      <p:cBhvr>
                                        <p:cTn id="24"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25"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26" dur="1000"/>
                                        <p:tgtEl>
                                          <p:spTgt spid="4">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nodeType="click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anim calcmode="lin" valueType="num">
                                      <p:cBhvr>
                                        <p:cTn id="31"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32"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33" dur="1000"/>
                                        <p:tgtEl>
                                          <p:spTgt spid="4">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nodeType="clickEffect">
                                  <p:stCondLst>
                                    <p:cond delay="0"/>
                                  </p:stCondLst>
                                  <p:childTnLst>
                                    <p:set>
                                      <p:cBhvr>
                                        <p:cTn id="37" dur="1" fill="hold">
                                          <p:stCondLst>
                                            <p:cond delay="0"/>
                                          </p:stCondLst>
                                        </p:cTn>
                                        <p:tgtEl>
                                          <p:spTgt spid="4">
                                            <p:txEl>
                                              <p:pRg st="2" end="2"/>
                                            </p:txEl>
                                          </p:spTgt>
                                        </p:tgtEl>
                                        <p:attrNameLst>
                                          <p:attrName>style.visibility</p:attrName>
                                        </p:attrNameLst>
                                      </p:cBhvr>
                                      <p:to>
                                        <p:strVal val="visible"/>
                                      </p:to>
                                    </p:set>
                                    <p:anim calcmode="lin" valueType="num">
                                      <p:cBhvr>
                                        <p:cTn id="38" dur="10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39"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40"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260648"/>
            <a:ext cx="8712968" cy="576064"/>
          </a:xfrm>
        </p:spPr>
        <p:txBody>
          <a:bodyPr>
            <a:noAutofit/>
          </a:bodyPr>
          <a:lstStyle/>
          <a:p>
            <a:pPr fontAlgn="base"/>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r>
            <a:br>
              <a:rPr lang="it-IT" sz="4000" b="1" dirty="0" smtClean="0">
                <a:solidFill>
                  <a:srgbClr val="FF0000"/>
                </a:solidFill>
              </a:rPr>
            </a:br>
            <a:r>
              <a:rPr lang="it-IT" sz="3600" b="1" dirty="0" smtClean="0">
                <a:solidFill>
                  <a:srgbClr val="FF0000"/>
                </a:solidFill>
              </a:rPr>
              <a:t>L’importanza dello sport nell’adolescenza </a:t>
            </a:r>
            <a:r>
              <a:rPr lang="it-IT" sz="4000" b="1" dirty="0" smtClean="0">
                <a:solidFill>
                  <a:srgbClr val="FF0000"/>
                </a:solidFill>
              </a:rPr>
              <a:t/>
            </a:r>
            <a:br>
              <a:rPr lang="it-IT" sz="4000" b="1" dirty="0" smtClean="0">
                <a:solidFill>
                  <a:srgbClr val="FF0000"/>
                </a:solidFill>
              </a:rPr>
            </a:br>
            <a:r>
              <a:rPr lang="it-IT" sz="4000" b="1" dirty="0" smtClean="0">
                <a:solidFill>
                  <a:srgbClr val="FF0000"/>
                </a:solidFill>
              </a:rPr>
              <a:t> </a:t>
            </a:r>
            <a:br>
              <a:rPr lang="it-IT" sz="4000" b="1" dirty="0" smtClean="0">
                <a:solidFill>
                  <a:srgbClr val="FF0000"/>
                </a:solidFill>
              </a:rPr>
            </a:br>
            <a:endParaRPr lang="it-IT" sz="4000" b="1" dirty="0">
              <a:solidFill>
                <a:srgbClr val="FF0000"/>
              </a:solidFill>
            </a:endParaRPr>
          </a:p>
        </p:txBody>
      </p:sp>
      <p:sp>
        <p:nvSpPr>
          <p:cNvPr id="4" name="CasellaDiTesto 3"/>
          <p:cNvSpPr txBox="1"/>
          <p:nvPr/>
        </p:nvSpPr>
        <p:spPr>
          <a:xfrm>
            <a:off x="395536" y="1556792"/>
            <a:ext cx="8352928" cy="1477328"/>
          </a:xfrm>
          <a:prstGeom prst="rect">
            <a:avLst/>
          </a:prstGeom>
          <a:solidFill>
            <a:srgbClr val="FFFF00"/>
          </a:solidFill>
          <a:ln w="25400">
            <a:solidFill>
              <a:schemeClr val="accent1"/>
            </a:solidFill>
          </a:ln>
        </p:spPr>
        <p:txBody>
          <a:bodyPr wrap="square" rtlCol="0">
            <a:spAutoFit/>
          </a:bodyPr>
          <a:lstStyle/>
          <a:p>
            <a:pPr algn="just" fontAlgn="base"/>
            <a:r>
              <a:rPr lang="it-IT" b="1" dirty="0" smtClean="0">
                <a:solidFill>
                  <a:srgbClr val="FF0000"/>
                </a:solidFill>
              </a:rPr>
              <a:t>Tutti gli studenti </a:t>
            </a:r>
            <a:r>
              <a:rPr lang="it-IT" dirty="0" smtClean="0"/>
              <a:t>dovrebbero praticare qualche sport come attività di distrazione e di svago, infatti non è consigliato dedicare l’intera giornata allo studio, in quanto non sarebbe produttivo. </a:t>
            </a:r>
          </a:p>
          <a:p>
            <a:pPr algn="just" fontAlgn="base"/>
            <a:r>
              <a:rPr lang="it-IT" b="1" dirty="0" smtClean="0">
                <a:solidFill>
                  <a:srgbClr val="FF0000"/>
                </a:solidFill>
              </a:rPr>
              <a:t>Al contrario, </a:t>
            </a:r>
            <a:r>
              <a:rPr lang="it-IT" dirty="0" smtClean="0"/>
              <a:t>dedicare uno spazio allo sport e al divertimento consente di </a:t>
            </a:r>
            <a:r>
              <a:rPr lang="it-IT" b="1" dirty="0" smtClean="0"/>
              <a:t>concentrarsi di più nelle ore previste per lo studio</a:t>
            </a:r>
            <a:r>
              <a:rPr lang="it-IT" dirty="0" smtClean="0"/>
              <a:t>, evitando perdite di tempo.</a:t>
            </a:r>
            <a:endParaRPr lang="it-IT" dirty="0"/>
          </a:p>
        </p:txBody>
      </p:sp>
      <p:sp>
        <p:nvSpPr>
          <p:cNvPr id="6" name="Segnaposto data 5"/>
          <p:cNvSpPr>
            <a:spLocks noGrp="1"/>
          </p:cNvSpPr>
          <p:nvPr>
            <p:ph type="dt" sz="half" idx="10"/>
          </p:nvPr>
        </p:nvSpPr>
        <p:spPr/>
        <p:txBody>
          <a:bodyPr/>
          <a:lstStyle/>
          <a:p>
            <a:fld id="{AB3E5BBA-4721-4C01-BB38-3DE12F07045E}" type="datetime1">
              <a:rPr lang="it-IT" smtClean="0"/>
              <a:pPr/>
              <a:t>28/09/2019</a:t>
            </a:fld>
            <a:endParaRPr lang="it-IT"/>
          </a:p>
        </p:txBody>
      </p:sp>
      <p:sp>
        <p:nvSpPr>
          <p:cNvPr id="7" name="Segnaposto numero diapositiva 6"/>
          <p:cNvSpPr>
            <a:spLocks noGrp="1"/>
          </p:cNvSpPr>
          <p:nvPr>
            <p:ph type="sldNum" sz="quarter" idx="12"/>
          </p:nvPr>
        </p:nvSpPr>
        <p:spPr/>
        <p:txBody>
          <a:bodyPr/>
          <a:lstStyle/>
          <a:p>
            <a:fld id="{A18B746F-5C65-4800-B6B2-3BAE1FA58094}" type="slidenum">
              <a:rPr lang="it-IT" smtClean="0"/>
              <a:pPr/>
              <a:t>9</a:t>
            </a:fld>
            <a:endParaRPr lang="it-IT"/>
          </a:p>
        </p:txBody>
      </p:sp>
      <p:sp>
        <p:nvSpPr>
          <p:cNvPr id="8" name="CasellaDiTesto 7"/>
          <p:cNvSpPr txBox="1"/>
          <p:nvPr/>
        </p:nvSpPr>
        <p:spPr>
          <a:xfrm>
            <a:off x="1403648" y="980728"/>
            <a:ext cx="6264696" cy="369332"/>
          </a:xfrm>
          <a:prstGeom prst="rect">
            <a:avLst/>
          </a:prstGeom>
          <a:noFill/>
        </p:spPr>
        <p:txBody>
          <a:bodyPr wrap="square" rtlCol="0">
            <a:spAutoFit/>
          </a:bodyPr>
          <a:lstStyle/>
          <a:p>
            <a:pPr algn="ctr" fontAlgn="base"/>
            <a:r>
              <a:rPr lang="it-IT" b="1" dirty="0" smtClean="0">
                <a:solidFill>
                  <a:srgbClr val="0070C0"/>
                </a:solidFill>
              </a:rPr>
              <a:t>L’attività fisica è un momento per “staccare la spina”</a:t>
            </a:r>
          </a:p>
        </p:txBody>
      </p:sp>
      <p:pic>
        <p:nvPicPr>
          <p:cNvPr id="8193" name="Picture 1" descr="C:\Users\Master\Desktop\Ultime foto\sp24.jpg"/>
          <p:cNvPicPr>
            <a:picLocks noChangeAspect="1" noChangeArrowheads="1"/>
          </p:cNvPicPr>
          <p:nvPr/>
        </p:nvPicPr>
        <p:blipFill>
          <a:blip r:embed="rId2" cstate="print"/>
          <a:srcRect/>
          <a:stretch>
            <a:fillRect/>
          </a:stretch>
        </p:blipFill>
        <p:spPr bwMode="auto">
          <a:xfrm>
            <a:off x="2411760" y="3212976"/>
            <a:ext cx="4544767" cy="302433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9" presetClass="entr" presetSubtype="0" decel="100000" fill="hold" nodeType="clickEffect">
                                  <p:stCondLst>
                                    <p:cond delay="0"/>
                                  </p:stCondLst>
                                  <p:childTnLst>
                                    <p:set>
                                      <p:cBhvr>
                                        <p:cTn id="15" dur="1" fill="hold">
                                          <p:stCondLst>
                                            <p:cond delay="0"/>
                                          </p:stCondLst>
                                        </p:cTn>
                                        <p:tgtEl>
                                          <p:spTgt spid="8193"/>
                                        </p:tgtEl>
                                        <p:attrNameLst>
                                          <p:attrName>style.visibility</p:attrName>
                                        </p:attrNameLst>
                                      </p:cBhvr>
                                      <p:to>
                                        <p:strVal val="visible"/>
                                      </p:to>
                                    </p:set>
                                    <p:anim calcmode="lin" valueType="num">
                                      <p:cBhvr>
                                        <p:cTn id="16" dur="500" fill="hold"/>
                                        <p:tgtEl>
                                          <p:spTgt spid="8193"/>
                                        </p:tgtEl>
                                        <p:attrNameLst>
                                          <p:attrName>ppt_w</p:attrName>
                                        </p:attrNameLst>
                                      </p:cBhvr>
                                      <p:tavLst>
                                        <p:tav tm="0">
                                          <p:val>
                                            <p:fltVal val="0"/>
                                          </p:val>
                                        </p:tav>
                                        <p:tav tm="100000">
                                          <p:val>
                                            <p:strVal val="#ppt_w"/>
                                          </p:val>
                                        </p:tav>
                                      </p:tavLst>
                                    </p:anim>
                                    <p:anim calcmode="lin" valueType="num">
                                      <p:cBhvr>
                                        <p:cTn id="17" dur="500" fill="hold"/>
                                        <p:tgtEl>
                                          <p:spTgt spid="8193"/>
                                        </p:tgtEl>
                                        <p:attrNameLst>
                                          <p:attrName>ppt_h</p:attrName>
                                        </p:attrNameLst>
                                      </p:cBhvr>
                                      <p:tavLst>
                                        <p:tav tm="0">
                                          <p:val>
                                            <p:fltVal val="0"/>
                                          </p:val>
                                        </p:tav>
                                        <p:tav tm="100000">
                                          <p:val>
                                            <p:strVal val="#ppt_h"/>
                                          </p:val>
                                        </p:tav>
                                      </p:tavLst>
                                    </p:anim>
                                    <p:anim calcmode="lin" valueType="num">
                                      <p:cBhvr>
                                        <p:cTn id="18" dur="500" fill="hold"/>
                                        <p:tgtEl>
                                          <p:spTgt spid="8193"/>
                                        </p:tgtEl>
                                        <p:attrNameLst>
                                          <p:attrName>style.rotation</p:attrName>
                                        </p:attrNameLst>
                                      </p:cBhvr>
                                      <p:tavLst>
                                        <p:tav tm="0">
                                          <p:val>
                                            <p:fltVal val="360"/>
                                          </p:val>
                                        </p:tav>
                                        <p:tav tm="100000">
                                          <p:val>
                                            <p:fltVal val="0"/>
                                          </p:val>
                                        </p:tav>
                                      </p:tavLst>
                                    </p:anim>
                                    <p:animEffect transition="in" filter="fade">
                                      <p:cBhvr>
                                        <p:cTn id="19" dur="500"/>
                                        <p:tgtEl>
                                          <p:spTgt spid="8193"/>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 calcmode="lin" valueType="num">
                                      <p:cBhvr>
                                        <p:cTn id="24"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25"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26" dur="1000"/>
                                        <p:tgtEl>
                                          <p:spTgt spid="4">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nodeType="click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anim calcmode="lin" valueType="num">
                                      <p:cBhvr>
                                        <p:cTn id="31"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32"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33"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2574</TotalTime>
  <Words>1447</Words>
  <Application>Microsoft Office PowerPoint</Application>
  <PresentationFormat>Presentazione su schermo (4:3)</PresentationFormat>
  <Paragraphs>143</Paragraphs>
  <Slides>21</Slides>
  <Notes>0</Notes>
  <HiddenSlides>0</HiddenSlides>
  <MMClips>0</MMClips>
  <ScaleCrop>false</ScaleCrop>
  <HeadingPairs>
    <vt:vector size="4" baseType="variant">
      <vt:variant>
        <vt:lpstr>Tema</vt:lpstr>
      </vt:variant>
      <vt:variant>
        <vt:i4>1</vt:i4>
      </vt:variant>
      <vt:variant>
        <vt:lpstr>Titoli diapositive</vt:lpstr>
      </vt:variant>
      <vt:variant>
        <vt:i4>21</vt:i4>
      </vt:variant>
    </vt:vector>
  </HeadingPairs>
  <TitlesOfParts>
    <vt:vector size="22" baseType="lpstr">
      <vt:lpstr>Tema di Office</vt:lpstr>
      <vt:lpstr> L’importanza dello sport nell’adolescenza </vt:lpstr>
      <vt:lpstr>  L’importanza dello sport nell’adolescenza    </vt:lpstr>
      <vt:lpstr>  L’importanza dello sport nell’adolescenza    </vt:lpstr>
      <vt:lpstr>  L’importanza dello sport nell’adolescenza    </vt:lpstr>
      <vt:lpstr>  L’importanza dello sport nell’adolescenza    </vt:lpstr>
      <vt:lpstr>  L’importanza dello sport nell’adolescenza    </vt:lpstr>
      <vt:lpstr>  L’importanza dello sport nell’adolescenza    </vt:lpstr>
      <vt:lpstr>  L’importanza dello sport nell’adolescenza    </vt:lpstr>
      <vt:lpstr>  L’importanza dello sport nell’adolescenza    </vt:lpstr>
      <vt:lpstr>  L’importanza dello sport nell’adolescenza    </vt:lpstr>
      <vt:lpstr>  L’importanza dello sport nell’adolescenza    </vt:lpstr>
      <vt:lpstr>  L’importanza dello sport nell’adolescenza    </vt:lpstr>
      <vt:lpstr>  L’importanza dello sport nell’adolescenza    </vt:lpstr>
      <vt:lpstr>  L’importanza dello sport nell’adolescenza    </vt:lpstr>
      <vt:lpstr>  L’importanza dello sport nell’adolescenza    </vt:lpstr>
      <vt:lpstr>  L’importanza dello sport nell’adolescenza    </vt:lpstr>
      <vt:lpstr>  L’importanza dello sport nell’adolescenza    </vt:lpstr>
      <vt:lpstr>  L’importanza dello sport nell’adolescenza    </vt:lpstr>
      <vt:lpstr>  L’importanza dello sport nell’adolescenza    </vt:lpstr>
      <vt:lpstr>  L’importanza dello sport nell’adolescenza    </vt:lpstr>
      <vt:lpstr>Confrontiamoci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L'importanza dello sport nell'adolescenza</dc:title>
  <dc:creator>Francesco Cannizzaro</dc:creator>
  <cp:lastModifiedBy>Master</cp:lastModifiedBy>
  <cp:revision>296</cp:revision>
  <dcterms:created xsi:type="dcterms:W3CDTF">2019-05-12T15:37:05Z</dcterms:created>
  <dcterms:modified xsi:type="dcterms:W3CDTF">2019-09-28T15:57:06Z</dcterms:modified>
</cp:coreProperties>
</file>